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321" r:id="rId4"/>
    <p:sldId id="311" r:id="rId5"/>
    <p:sldId id="352" r:id="rId6"/>
    <p:sldId id="258" r:id="rId7"/>
    <p:sldId id="268" r:id="rId8"/>
    <p:sldId id="259" r:id="rId9"/>
    <p:sldId id="270" r:id="rId10"/>
    <p:sldId id="272" r:id="rId11"/>
    <p:sldId id="271" r:id="rId12"/>
    <p:sldId id="273" r:id="rId13"/>
    <p:sldId id="274" r:id="rId14"/>
    <p:sldId id="275" r:id="rId15"/>
    <p:sldId id="482" r:id="rId16"/>
    <p:sldId id="351" r:id="rId17"/>
    <p:sldId id="353" r:id="rId18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7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2010BF-598C-405E-8021-09DCB79A4D28}" type="doc">
      <dgm:prSet loTypeId="urn:microsoft.com/office/officeart/2005/8/layout/vList2" loCatId="list" qsTypeId="urn:microsoft.com/office/officeart/2005/8/quickstyle/simple4" qsCatId="simple" csTypeId="urn:microsoft.com/office/officeart/2005/8/colors/accent0_3" csCatId="mainScheme" phldr="1"/>
      <dgm:spPr/>
      <dgm:t>
        <a:bodyPr/>
        <a:lstStyle/>
        <a:p>
          <a:endParaRPr lang="pt-BR"/>
        </a:p>
      </dgm:t>
    </dgm:pt>
    <dgm:pt modelId="{72AB84B6-1DAB-4907-822D-8AC033652EB5}">
      <dgm:prSet/>
      <dgm:spPr/>
      <dgm:t>
        <a:bodyPr/>
        <a:lstStyle/>
        <a:p>
          <a:pPr rtl="0"/>
          <a:r>
            <a:rPr lang="pt-BR" b="0" i="0" dirty="0"/>
            <a:t>O sumo sacerdote foi estabelecido pelo próprio Deus para que administrasse os rituais de sacrifícios. Carregava a responsabilidade de interceder pelo povo; apresentando-os diante de Deus. Lembrando que Cristo foi superior em tudo ao sacerdócio terreno.</a:t>
          </a:r>
          <a:endParaRPr lang="pt-BR" dirty="0"/>
        </a:p>
      </dgm:t>
    </dgm:pt>
    <dgm:pt modelId="{C4B299F6-1199-4CA9-8931-24317A3DB1CC}" type="parTrans" cxnId="{10740B3E-8C7C-4292-B5AD-3CA7E0909EF6}">
      <dgm:prSet/>
      <dgm:spPr/>
      <dgm:t>
        <a:bodyPr/>
        <a:lstStyle/>
        <a:p>
          <a:endParaRPr lang="pt-BR"/>
        </a:p>
      </dgm:t>
    </dgm:pt>
    <dgm:pt modelId="{9A338DB4-BA0C-482C-B93D-E0C738AA19F0}" type="sibTrans" cxnId="{10740B3E-8C7C-4292-B5AD-3CA7E0909EF6}">
      <dgm:prSet/>
      <dgm:spPr/>
      <dgm:t>
        <a:bodyPr/>
        <a:lstStyle/>
        <a:p>
          <a:endParaRPr lang="pt-BR"/>
        </a:p>
      </dgm:t>
    </dgm:pt>
    <dgm:pt modelId="{2C34711D-CDDC-413B-A6C0-5FE095868309}">
      <dgm:prSet/>
      <dgm:spPr/>
      <dgm:t>
        <a:bodyPr/>
        <a:lstStyle/>
        <a:p>
          <a:endParaRPr lang="pt-BR"/>
        </a:p>
      </dgm:t>
    </dgm:pt>
    <dgm:pt modelId="{57C9365A-C97C-487C-B1A5-134C634B5F91}" type="parTrans" cxnId="{18015701-E9B1-4552-82F6-C6F7A4C96E2D}">
      <dgm:prSet/>
      <dgm:spPr/>
      <dgm:t>
        <a:bodyPr/>
        <a:lstStyle/>
        <a:p>
          <a:endParaRPr lang="pt-BR"/>
        </a:p>
      </dgm:t>
    </dgm:pt>
    <dgm:pt modelId="{D483B30F-1522-44A1-933C-C8D27E4FDD17}" type="sibTrans" cxnId="{18015701-E9B1-4552-82F6-C6F7A4C96E2D}">
      <dgm:prSet/>
      <dgm:spPr/>
      <dgm:t>
        <a:bodyPr/>
        <a:lstStyle/>
        <a:p>
          <a:endParaRPr lang="pt-BR"/>
        </a:p>
      </dgm:t>
    </dgm:pt>
    <dgm:pt modelId="{5381A349-D1B3-4E48-A2D7-E7E718B1BA28}" type="pres">
      <dgm:prSet presAssocID="{C32010BF-598C-405E-8021-09DCB79A4D28}" presName="linear" presStyleCnt="0">
        <dgm:presLayoutVars>
          <dgm:animLvl val="lvl"/>
          <dgm:resizeHandles val="exact"/>
        </dgm:presLayoutVars>
      </dgm:prSet>
      <dgm:spPr/>
    </dgm:pt>
    <dgm:pt modelId="{30F0B8C5-9F4D-4B67-AABB-3315293DB122}" type="pres">
      <dgm:prSet presAssocID="{72AB84B6-1DAB-4907-822D-8AC033652EB5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71BAD3C8-575E-4F85-81BF-964F733BF1C5}" type="pres">
      <dgm:prSet presAssocID="{9A338DB4-BA0C-482C-B93D-E0C738AA19F0}" presName="spacer" presStyleCnt="0"/>
      <dgm:spPr/>
    </dgm:pt>
    <dgm:pt modelId="{5C3444A8-58A4-4420-BFDE-51A630DDCB38}" type="pres">
      <dgm:prSet presAssocID="{2C34711D-CDDC-413B-A6C0-5FE095868309}" presName="parentText" presStyleLbl="node1" presStyleIdx="1" presStyleCnt="2" custLinFactY="201741" custLinFactNeighborY="300000">
        <dgm:presLayoutVars>
          <dgm:chMax val="0"/>
          <dgm:bulletEnabled val="1"/>
        </dgm:presLayoutVars>
      </dgm:prSet>
      <dgm:spPr/>
    </dgm:pt>
  </dgm:ptLst>
  <dgm:cxnLst>
    <dgm:cxn modelId="{18015701-E9B1-4552-82F6-C6F7A4C96E2D}" srcId="{C32010BF-598C-405E-8021-09DCB79A4D28}" destId="{2C34711D-CDDC-413B-A6C0-5FE095868309}" srcOrd="1" destOrd="0" parTransId="{57C9365A-C97C-487C-B1A5-134C634B5F91}" sibTransId="{D483B30F-1522-44A1-933C-C8D27E4FDD17}"/>
    <dgm:cxn modelId="{85A0803A-E5BA-4695-B9B7-331523EA28F8}" type="presOf" srcId="{2C34711D-CDDC-413B-A6C0-5FE095868309}" destId="{5C3444A8-58A4-4420-BFDE-51A630DDCB38}" srcOrd="0" destOrd="0" presId="urn:microsoft.com/office/officeart/2005/8/layout/vList2"/>
    <dgm:cxn modelId="{10740B3E-8C7C-4292-B5AD-3CA7E0909EF6}" srcId="{C32010BF-598C-405E-8021-09DCB79A4D28}" destId="{72AB84B6-1DAB-4907-822D-8AC033652EB5}" srcOrd="0" destOrd="0" parTransId="{C4B299F6-1199-4CA9-8931-24317A3DB1CC}" sibTransId="{9A338DB4-BA0C-482C-B93D-E0C738AA19F0}"/>
    <dgm:cxn modelId="{BCC73B78-855C-4206-B67D-D119CDFF3800}" type="presOf" srcId="{C32010BF-598C-405E-8021-09DCB79A4D28}" destId="{5381A349-D1B3-4E48-A2D7-E7E718B1BA28}" srcOrd="0" destOrd="0" presId="urn:microsoft.com/office/officeart/2005/8/layout/vList2"/>
    <dgm:cxn modelId="{BBF8B2DB-9A6A-47F5-B7FE-0B12F8AC1BCA}" type="presOf" srcId="{72AB84B6-1DAB-4907-822D-8AC033652EB5}" destId="{30F0B8C5-9F4D-4B67-AABB-3315293DB122}" srcOrd="0" destOrd="0" presId="urn:microsoft.com/office/officeart/2005/8/layout/vList2"/>
    <dgm:cxn modelId="{71C6984E-5AAD-46AD-8300-CCD0F739C8AB}" type="presParOf" srcId="{5381A349-D1B3-4E48-A2D7-E7E718B1BA28}" destId="{30F0B8C5-9F4D-4B67-AABB-3315293DB122}" srcOrd="0" destOrd="0" presId="urn:microsoft.com/office/officeart/2005/8/layout/vList2"/>
    <dgm:cxn modelId="{8D0B1A81-A48E-4F97-BF72-D0168AAD6EA2}" type="presParOf" srcId="{5381A349-D1B3-4E48-A2D7-E7E718B1BA28}" destId="{71BAD3C8-575E-4F85-81BF-964F733BF1C5}" srcOrd="1" destOrd="0" presId="urn:microsoft.com/office/officeart/2005/8/layout/vList2"/>
    <dgm:cxn modelId="{7C761A4C-FD6B-4275-A0A8-6A2678161AC4}" type="presParOf" srcId="{5381A349-D1B3-4E48-A2D7-E7E718B1BA28}" destId="{5C3444A8-58A4-4420-BFDE-51A630DDCB38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F0B8C5-9F4D-4B67-AABB-3315293DB122}">
      <dsp:nvSpPr>
        <dsp:cNvPr id="0" name=""/>
        <dsp:cNvSpPr/>
      </dsp:nvSpPr>
      <dsp:spPr>
        <a:xfrm>
          <a:off x="0" y="150662"/>
          <a:ext cx="7765322" cy="204750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500" b="0" i="0" kern="1200" dirty="0"/>
            <a:t>O sumo sacerdote foi estabelecido pelo próprio Deus para que administrasse os rituais de sacrifícios. Carregava a responsabilidade de interceder pelo povo; apresentando-os diante de Deus. Lembrando que Cristo foi superior em tudo ao sacerdócio terreno.</a:t>
          </a:r>
          <a:endParaRPr lang="pt-BR" sz="2500" kern="1200" dirty="0"/>
        </a:p>
      </dsp:txBody>
      <dsp:txXfrm>
        <a:off x="99951" y="250613"/>
        <a:ext cx="7565420" cy="1847598"/>
      </dsp:txXfrm>
    </dsp:sp>
    <dsp:sp modelId="{5C3444A8-58A4-4420-BFDE-51A630DDCB38}">
      <dsp:nvSpPr>
        <dsp:cNvPr id="0" name=""/>
        <dsp:cNvSpPr/>
      </dsp:nvSpPr>
      <dsp:spPr>
        <a:xfrm>
          <a:off x="0" y="2420824"/>
          <a:ext cx="7765322" cy="204750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2500" kern="1200"/>
        </a:p>
      </dsp:txBody>
      <dsp:txXfrm>
        <a:off x="99951" y="2520775"/>
        <a:ext cx="7565420" cy="18475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D411155-4870-48C5-B6E6-67F3108CC8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CF98A23-F537-4D5B-9981-0C9ED801B0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C3A9C5D-6FE8-4F87-A03C-E9CCD2DE76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16/07/2021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F5E867E-549E-4ADD-B68E-EC507B0A2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03DF048-440F-4819-822A-28AD6E7A98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04042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4C9734A-EE3E-404F-94BD-1AFB1F4BE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D4A186C4-90F5-4CC2-8671-5892E7DF9B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A218FC8-C977-4F7D-BD77-0921965371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16/07/2021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0C92DEA-8EDF-46C0-9826-60513BE84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C3CE87D-FBB7-481E-BD85-03FCCB55B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20615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92881A0-8CD8-4556-97DF-AB2CC335DD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1344A0C-00EA-491D-9739-0C8C5E7624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56AFED2-1DC3-4261-BD4A-348F8C1615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16/07/2021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04C9161-AEEA-4301-A039-AE155F4B0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972B0DF-8469-4351-9C5D-E815481E3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79478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598339"/>
            <a:ext cx="9440034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16/07/2021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51444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16/07/2021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8243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589879"/>
            <a:ext cx="9590550" cy="150705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16/07/2021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40635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1732449"/>
            <a:ext cx="5060497" cy="4058750"/>
          </a:xfrm>
        </p:spPr>
        <p:txBody>
          <a:bodyPr anchor="t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2892" y="1732449"/>
            <a:ext cx="5064665" cy="4058751"/>
          </a:xfrm>
        </p:spPr>
        <p:txBody>
          <a:bodyPr anchor="t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16/07/2021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80823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89072" cy="4148769"/>
          </a:xfrm>
          <a:prstGeom prst="rect">
            <a:avLst/>
          </a:prstGeom>
        </p:spPr>
      </p:pic>
      <p:pic>
        <p:nvPicPr>
          <p:cNvPr id="21" name="Picture 20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485" y="1734506"/>
            <a:ext cx="5089072" cy="41487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72" y="1835254"/>
            <a:ext cx="4876344" cy="54488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5872" y="2380137"/>
            <a:ext cx="4876344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4967" y="1835254"/>
            <a:ext cx="4895330" cy="544883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4967" y="2380137"/>
            <a:ext cx="4895330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16/07/2021</a:t>
            </a:fld>
            <a:endParaRPr lang="pt-B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839204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16/07/2021</a:t>
            </a:fld>
            <a:endParaRPr lang="pt-B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207208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16/07/2021</a:t>
            </a:fld>
            <a:endParaRPr lang="pt-B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75944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181600"/>
          </a:xfrm>
        </p:spPr>
        <p:txBody>
          <a:bodyPr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1518"/>
            <a:ext cx="3706889" cy="3359681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16/07/2021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713574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BD1F9B-3EFB-4550-BEBB-89E13F3428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9F3C67A-3790-4CF9-A76E-9D56AD85FA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7E858CA-0ADE-4C23-BC21-68ADE4AFC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16/07/2021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EC855DD-7840-4CF7-8247-A6E8075DD5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2824FEF-5760-40E5-A08D-1CBF4135A1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29811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923"/>
            <a:ext cx="5934949" cy="1829338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9261"/>
            <a:ext cx="5934949" cy="337613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16/07/2021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803075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 Panorâmica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53762" cy="682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16/07/2021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545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16/07/2021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32993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16/07/2021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11" name="TextBox 10"/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01079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16/07/2021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77339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16/07/2021</a:t>
            </a:fld>
            <a:endParaRPr lang="pt-B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92155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nas de 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480368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480367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480365"/>
            <a:ext cx="3300984" cy="131083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16/07/2021</a:t>
            </a:fld>
            <a:endParaRPr lang="pt-B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36657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16/07/2021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15252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anchor="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16/07/2021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87007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2651EC-A37E-43B0-BC04-37B5418E6C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7A5AF67-D553-4EF8-922D-8E44B4FEA9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0878C19-CBCE-47EF-B6B5-555523C203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16/07/2021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A1DEAA8-CDEB-4CA9-92FC-187E07A7F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48CE11C-D558-4B65-87D1-C85E434AE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7307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F92C70-4F1B-4C11-A2C9-FDF8441EE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2D4D7A9-0D2B-4B10-9F6A-3D431F634D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B4BA664-F838-479D-A770-81157AAB6F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D35395E-FF45-4399-961E-B84CA430B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16/07/2021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EAF13AB-114A-429D-8FE3-46C74205AC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B655DF1-2357-4AD4-9C7A-A2BAE5848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56457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EF3FC00-0D41-4A81-85B4-CE21661904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6BDB8B6-9C26-4875-9B80-DF9BF07DC9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422C66B-2144-4F39-80C2-766B40468B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4C41FA67-8CB9-4E9E-8DBE-7D1DE5D586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044AEC27-2145-4D46-843E-F3FA40BF4B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99765C8D-9F99-4884-A1BB-7B996817F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16/07/2021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91604E1D-5A62-4F38-8199-6C04AD248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5BFDA283-AB55-401C-A0E7-5BB8398E4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80820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118D3BB-03E8-450F-9897-9B293D16C0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75D6CE51-8FD0-4B26-BE67-D13DFCC3D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16/07/2021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03FF3D21-345C-44EF-AFCF-29D6359AD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B3D9B9DB-3162-4DAC-BB70-1287F14FB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54233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B785BF2C-FC40-4F5E-9EEE-A5CA3462EE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16/07/2021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3F0087AF-D1A4-4E71-8896-E9AB19E22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8251A5A-0620-4122-8E21-E0C8660D5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82138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1349AE-A4D1-47F3-BFBE-44E20623BD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C9234CE-7E47-4B38-9FA1-F97AC4CD11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A4C0C2F-4FA5-470E-B12F-2033C73563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5272C9A-AA01-44F1-97EB-C682480CCE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16/07/2021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F3EBBD1-6CEA-43EF-B104-466BAB59B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AE59AAB-DEA7-4B89-98A5-EF18090B7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08823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278DCA1-64B4-4BE5-9370-D5E25BFA2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77E1B2BB-7166-45DD-A2DD-7957D4A66B8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EBB910C-E878-4729-BB9C-49DDC14ADB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22C6879-24F8-44E2-A826-5D3AF59F70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16/07/2021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D148915-043B-4967-ABF5-CE3F69522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7F756E9-1069-4AFA-BA42-B97BE32AB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17929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82A22E68-D3CB-4773-9FC4-48751EE4A7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3F892F6-33A2-4AC1-84CC-DACF1FACF0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41E1E5D-180E-45DB-A504-37C0712F3D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8953E5-FD8F-4E1F-AC7E-D76A5223E044}" type="datetimeFigureOut">
              <a:rPr lang="pt-BR" smtClean="0"/>
              <a:t>16/07/2021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256E36A-D000-4629-8AA3-377AB83294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1E5DC09-EA1E-48D8-A531-33D90FC2B2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04117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1732449"/>
            <a:ext cx="10353762" cy="4058751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B7711601-7080-4EBF-85AF-901AA4B0381F}" type="datetimeFigureOut">
              <a:rPr lang="pt-BR" smtClean="0"/>
              <a:t>16/07/2021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62836140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G"/><Relationship Id="rId3" Type="http://schemas.openxmlformats.org/officeDocument/2006/relationships/image" Target="../media/image27.png"/><Relationship Id="rId7" Type="http://schemas.openxmlformats.org/officeDocument/2006/relationships/image" Target="../media/image31.jpe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gif"/><Relationship Id="rId5" Type="http://schemas.openxmlformats.org/officeDocument/2006/relationships/image" Target="../media/image29.jpeg"/><Relationship Id="rId4" Type="http://schemas.openxmlformats.org/officeDocument/2006/relationships/image" Target="../media/image28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hyperlink" Target="https://go.hotmart.com/D45351936X?dp=1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t.me/juliocesarmedeiros" TargetMode="External"/><Relationship Id="rId4" Type="http://schemas.openxmlformats.org/officeDocument/2006/relationships/image" Target="../media/image34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5.png"/><Relationship Id="rId7" Type="http://schemas.microsoft.com/office/2007/relationships/hdphoto" Target="../media/hdphoto1.wdp"/><Relationship Id="rId2" Type="http://schemas.openxmlformats.org/officeDocument/2006/relationships/hyperlink" Target="https://www.biblegateway.com/passage/?search=Ex%2039:33-43&amp;version=NVI-PT&amp;src=tools" TargetMode="Externa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0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exto&#10;&#10;Descrição gerada automaticamente com confiança média">
            <a:extLst>
              <a:ext uri="{FF2B5EF4-FFF2-40B4-BE49-F238E27FC236}">
                <a16:creationId xmlns:a16="http://schemas.microsoft.com/office/drawing/2014/main" id="{18E2F041-C2EF-49B0-A300-A7A91C2A39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3" r="-1" b="-1"/>
          <a:stretch/>
        </p:blipFill>
        <p:spPr bwMode="auto">
          <a:xfrm>
            <a:off x="20" y="10"/>
            <a:ext cx="4637226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Rectangle 70">
            <a:extLst>
              <a:ext uri="{FF2B5EF4-FFF2-40B4-BE49-F238E27FC236}">
                <a16:creationId xmlns:a16="http://schemas.microsoft.com/office/drawing/2014/main" id="{B9951BD9-0868-4CDB-ACD6-9C4209B5E4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4637247" y="0"/>
            <a:ext cx="7554754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4D54CFB-9CE5-4B96-9BDA-4FCF029376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77328" y="640082"/>
            <a:ext cx="6274591" cy="3351602"/>
          </a:xfrm>
        </p:spPr>
        <p:txBody>
          <a:bodyPr>
            <a:normAutofit fontScale="90000"/>
          </a:bodyPr>
          <a:lstStyle/>
          <a:p>
            <a:pPr algn="l"/>
            <a:r>
              <a:rPr lang="pt-BR" sz="7200" b="1" dirty="0">
                <a:solidFill>
                  <a:schemeClr val="bg1"/>
                </a:solidFill>
                <a:latin typeface="Abadi" panose="020B0604020104020204" pitchFamily="34" charset="0"/>
              </a:rPr>
              <a:t>Lição 3</a:t>
            </a:r>
            <a:br>
              <a:rPr lang="pt-BR" sz="7200" b="1" dirty="0">
                <a:solidFill>
                  <a:schemeClr val="bg1"/>
                </a:solidFill>
                <a:latin typeface="Abadi" panose="020B0604020104020204" pitchFamily="34" charset="0"/>
              </a:rPr>
            </a:br>
            <a:r>
              <a:rPr lang="pt-BR" sz="7200" b="1" dirty="0">
                <a:solidFill>
                  <a:schemeClr val="bg1"/>
                </a:solidFill>
                <a:latin typeface="Abadi" panose="020B0604020104020204" pitchFamily="34" charset="0"/>
              </a:rPr>
              <a:t> A pessoa do Sumo Sacerdote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1970725-E261-43B9-BC56-4BA6ED9FEF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77327" y="4156277"/>
            <a:ext cx="5793444" cy="1341010"/>
          </a:xfrm>
        </p:spPr>
        <p:txBody>
          <a:bodyPr>
            <a:normAutofit/>
          </a:bodyPr>
          <a:lstStyle/>
          <a:p>
            <a:pPr algn="l"/>
            <a:r>
              <a:rPr lang="pt-BR" sz="3200" dirty="0">
                <a:solidFill>
                  <a:schemeClr val="accent4"/>
                </a:solidFill>
              </a:rPr>
              <a:t>Revista conectar +</a:t>
            </a:r>
          </a:p>
          <a:p>
            <a:pPr algn="l"/>
            <a:r>
              <a:rPr lang="pt-BR" sz="3200" dirty="0">
                <a:solidFill>
                  <a:schemeClr val="accent4"/>
                </a:solidFill>
              </a:rPr>
              <a:t>Editora Betel Dominical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254E4FEA-9E18-4E43-B927-52A31052AB15}"/>
              </a:ext>
            </a:extLst>
          </p:cNvPr>
          <p:cNvSpPr/>
          <p:nvPr/>
        </p:nvSpPr>
        <p:spPr>
          <a:xfrm>
            <a:off x="8414623" y="5786135"/>
            <a:ext cx="3321101" cy="76944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4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Pr. Júlio César</a:t>
            </a:r>
          </a:p>
        </p:txBody>
      </p:sp>
    </p:spTree>
    <p:extLst>
      <p:ext uri="{BB962C8B-B14F-4D97-AF65-F5344CB8AC3E}">
        <p14:creationId xmlns:p14="http://schemas.microsoft.com/office/powerpoint/2010/main" val="3592537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ED6145CC-533A-4079-9B46-708B88708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2. O VESTUÁRIO SACERDOTAL</a:t>
            </a:r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67229C49-5900-43CA-8078-15110F895F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pt-BR" dirty="0"/>
              <a:t>2.1. Linho fino e túnica branca</a:t>
            </a:r>
          </a:p>
        </p:txBody>
      </p:sp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89789D2C-C017-4715-A913-85101CA5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2671762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pt-BR" dirty="0"/>
              <a:t>O linho simboliza a pureza;</a:t>
            </a:r>
          </a:p>
          <a:p>
            <a:r>
              <a:rPr lang="pt-BR" dirty="0"/>
              <a:t>A cor branca também simboliza a santidade;</a:t>
            </a:r>
          </a:p>
          <a:p>
            <a:r>
              <a:rPr lang="pt-BR" dirty="0"/>
              <a:t>Aplicação: Nós, como sacerdotes, temos que ter tais aspectos em nossa vida!</a:t>
            </a:r>
          </a:p>
        </p:txBody>
      </p:sp>
      <p:sp>
        <p:nvSpPr>
          <p:cNvPr id="8" name="Espaço Reservado para Texto 7">
            <a:extLst>
              <a:ext uri="{FF2B5EF4-FFF2-40B4-BE49-F238E27FC236}">
                <a16:creationId xmlns:a16="http://schemas.microsoft.com/office/drawing/2014/main" id="{1283D7C9-C003-431D-B2BB-3B24E9D866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143638" y="1690688"/>
            <a:ext cx="4593771" cy="891991"/>
          </a:xfr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pt-BR" dirty="0"/>
              <a:t>2.2. As orlas tinham campainhas de ouro</a:t>
            </a:r>
          </a:p>
        </p:txBody>
      </p:sp>
      <p:sp>
        <p:nvSpPr>
          <p:cNvPr id="9" name="Espaço Reservado para Conteúdo 8">
            <a:extLst>
              <a:ext uri="{FF2B5EF4-FFF2-40B4-BE49-F238E27FC236}">
                <a16:creationId xmlns:a16="http://schemas.microsoft.com/office/drawing/2014/main" id="{BDB954A0-5BFE-431B-8461-C1A7DD9D84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143638" y="2582679"/>
            <a:ext cx="4593771" cy="1325563"/>
          </a:xfr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pt-BR" sz="2400" dirty="0"/>
              <a:t>A romã: simboliza vida frutífera;</a:t>
            </a:r>
          </a:p>
          <a:p>
            <a:r>
              <a:rPr lang="pt-BR" sz="2400" dirty="0"/>
              <a:t>As campainhas indicavam que o sacerdote estava em atividade</a:t>
            </a:r>
          </a:p>
        </p:txBody>
      </p:sp>
      <p:sp>
        <p:nvSpPr>
          <p:cNvPr id="10" name="Espaço Reservado para Texto 7">
            <a:extLst>
              <a:ext uri="{FF2B5EF4-FFF2-40B4-BE49-F238E27FC236}">
                <a16:creationId xmlns:a16="http://schemas.microsoft.com/office/drawing/2014/main" id="{E4C06949-6E61-491C-8FED-3A7E7028CEE4}"/>
              </a:ext>
            </a:extLst>
          </p:cNvPr>
          <p:cNvSpPr txBox="1">
            <a:spLocks/>
          </p:cNvSpPr>
          <p:nvPr/>
        </p:nvSpPr>
        <p:spPr>
          <a:xfrm>
            <a:off x="7143638" y="4182251"/>
            <a:ext cx="4593771" cy="89199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/>
              <a:t>2.2. O </a:t>
            </a:r>
            <a:r>
              <a:rPr lang="pt-BR" dirty="0" err="1"/>
              <a:t>Éfode</a:t>
            </a:r>
            <a:r>
              <a:rPr lang="pt-BR" dirty="0"/>
              <a:t>, Urim e Tumim</a:t>
            </a:r>
          </a:p>
        </p:txBody>
      </p:sp>
      <p:sp>
        <p:nvSpPr>
          <p:cNvPr id="11" name="Espaço Reservado para Conteúdo 8">
            <a:extLst>
              <a:ext uri="{FF2B5EF4-FFF2-40B4-BE49-F238E27FC236}">
                <a16:creationId xmlns:a16="http://schemas.microsoft.com/office/drawing/2014/main" id="{47793AC6-E087-442E-AFF5-38C5906D2FD3}"/>
              </a:ext>
            </a:extLst>
          </p:cNvPr>
          <p:cNvSpPr txBox="1">
            <a:spLocks/>
          </p:cNvSpPr>
          <p:nvPr/>
        </p:nvSpPr>
        <p:spPr>
          <a:xfrm>
            <a:off x="7143638" y="5074242"/>
            <a:ext cx="4593771" cy="13255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2400" dirty="0" err="1"/>
              <a:t>Efode</a:t>
            </a:r>
            <a:r>
              <a:rPr lang="pt-BR" sz="2400" dirty="0"/>
              <a:t> simbolizava que era preciso trazer as tribos em seu coração;</a:t>
            </a:r>
          </a:p>
          <a:p>
            <a:r>
              <a:rPr lang="pt-BR" sz="2400" dirty="0"/>
              <a:t>Urim e Tumim, Consulta a vontade de Deus;</a:t>
            </a:r>
          </a:p>
        </p:txBody>
      </p:sp>
    </p:spTree>
    <p:extLst>
      <p:ext uri="{BB962C8B-B14F-4D97-AF65-F5344CB8AC3E}">
        <p14:creationId xmlns:p14="http://schemas.microsoft.com/office/powerpoint/2010/main" val="990045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 build="p"/>
      <p:bldP spid="9" grpId="0" build="p"/>
      <p:bldP spid="10" grpId="0" build="p"/>
      <p:bldP spid="11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2" name="Rectangle 191">
            <a:extLst>
              <a:ext uri="{FF2B5EF4-FFF2-40B4-BE49-F238E27FC236}">
                <a16:creationId xmlns:a16="http://schemas.microsoft.com/office/drawing/2014/main" id="{33CD251C-A887-4D2F-925B-FC09719853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Rectangle 192">
            <a:extLst>
              <a:ext uri="{FF2B5EF4-FFF2-40B4-BE49-F238E27FC236}">
                <a16:creationId xmlns:a16="http://schemas.microsoft.com/office/drawing/2014/main" id="{B19D093C-27FB-4032-B282-42C4563F2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94548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67290" y="1780661"/>
            <a:ext cx="3582073" cy="1463472"/>
          </a:xfrm>
        </p:spPr>
        <p:txBody>
          <a:bodyPr anchor="t">
            <a:normAutofit fontScale="90000"/>
          </a:bodyPr>
          <a:lstStyle/>
          <a:p>
            <a:r>
              <a:rPr lang="pt-BR" sz="3700">
                <a:solidFill>
                  <a:schemeClr val="bg1"/>
                </a:solidFill>
              </a:rPr>
              <a:t>3. A consagração do sumo sacerdote</a:t>
            </a:r>
            <a:endParaRPr lang="pt-BR" sz="3700" dirty="0">
              <a:solidFill>
                <a:schemeClr val="bg1"/>
              </a:solidFill>
            </a:endParaRPr>
          </a:p>
        </p:txBody>
      </p:sp>
      <p:grpSp>
        <p:nvGrpSpPr>
          <p:cNvPr id="194" name="Group 193">
            <a:extLst>
              <a:ext uri="{FF2B5EF4-FFF2-40B4-BE49-F238E27FC236}">
                <a16:creationId xmlns:a16="http://schemas.microsoft.com/office/drawing/2014/main" id="{35EE815E-1BD3-4777-B652-6D98825BF6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67290" y="681628"/>
            <a:ext cx="1128382" cy="847206"/>
            <a:chOff x="668003" y="1684057"/>
            <a:chExt cx="1128382" cy="847206"/>
          </a:xfrm>
        </p:grpSpPr>
        <p:sp>
          <p:nvSpPr>
            <p:cNvPr id="195" name="Freeform 5">
              <a:extLst>
                <a:ext uri="{FF2B5EF4-FFF2-40B4-BE49-F238E27FC236}">
                  <a16:creationId xmlns:a16="http://schemas.microsoft.com/office/drawing/2014/main" id="{E6692982-4A7D-4392-87CD-F0CD4B027D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8003" y="1935883"/>
              <a:ext cx="675351" cy="595380"/>
            </a:xfrm>
            <a:custGeom>
              <a:avLst/>
              <a:gdLst>
                <a:gd name="T0" fmla="*/ 225 w 785"/>
                <a:gd name="T1" fmla="*/ 692 h 692"/>
                <a:gd name="T2" fmla="*/ 177 w 785"/>
                <a:gd name="T3" fmla="*/ 665 h 692"/>
                <a:gd name="T4" fmla="*/ 9 w 785"/>
                <a:gd name="T5" fmla="*/ 374 h 692"/>
                <a:gd name="T6" fmla="*/ 9 w 785"/>
                <a:gd name="T7" fmla="*/ 318 h 692"/>
                <a:gd name="T8" fmla="*/ 177 w 785"/>
                <a:gd name="T9" fmla="*/ 27 h 692"/>
                <a:gd name="T10" fmla="*/ 225 w 785"/>
                <a:gd name="T11" fmla="*/ 0 h 692"/>
                <a:gd name="T12" fmla="*/ 561 w 785"/>
                <a:gd name="T13" fmla="*/ 0 h 692"/>
                <a:gd name="T14" fmla="*/ 609 w 785"/>
                <a:gd name="T15" fmla="*/ 27 h 692"/>
                <a:gd name="T16" fmla="*/ 777 w 785"/>
                <a:gd name="T17" fmla="*/ 318 h 692"/>
                <a:gd name="T18" fmla="*/ 777 w 785"/>
                <a:gd name="T19" fmla="*/ 374 h 692"/>
                <a:gd name="T20" fmla="*/ 609 w 785"/>
                <a:gd name="T21" fmla="*/ 665 h 692"/>
                <a:gd name="T22" fmla="*/ 561 w 785"/>
                <a:gd name="T23" fmla="*/ 692 h 692"/>
                <a:gd name="T24" fmla="*/ 225 w 785"/>
                <a:gd name="T25" fmla="*/ 692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5" h="692">
                  <a:moveTo>
                    <a:pt x="225" y="692"/>
                  </a:moveTo>
                  <a:cubicBezTo>
                    <a:pt x="207" y="692"/>
                    <a:pt x="185" y="680"/>
                    <a:pt x="177" y="66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58"/>
                    <a:pt x="0" y="334"/>
                    <a:pt x="9" y="318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85" y="12"/>
                    <a:pt x="207" y="0"/>
                    <a:pt x="225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78" y="0"/>
                    <a:pt x="600" y="12"/>
                    <a:pt x="609" y="27"/>
                  </a:cubicBezTo>
                  <a:cubicBezTo>
                    <a:pt x="777" y="318"/>
                    <a:pt x="777" y="318"/>
                    <a:pt x="777" y="318"/>
                  </a:cubicBezTo>
                  <a:cubicBezTo>
                    <a:pt x="785" y="334"/>
                    <a:pt x="785" y="358"/>
                    <a:pt x="777" y="374"/>
                  </a:cubicBezTo>
                  <a:cubicBezTo>
                    <a:pt x="609" y="665"/>
                    <a:pt x="609" y="665"/>
                    <a:pt x="609" y="665"/>
                  </a:cubicBezTo>
                  <a:cubicBezTo>
                    <a:pt x="600" y="680"/>
                    <a:pt x="578" y="692"/>
                    <a:pt x="561" y="692"/>
                  </a:cubicBezTo>
                  <a:lnTo>
                    <a:pt x="225" y="692"/>
                  </a:lnTo>
                  <a:close/>
                </a:path>
              </a:pathLst>
            </a:custGeom>
            <a:noFill/>
            <a:ln w="28575" cmpd="sng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6" name="Freeform 5">
              <a:extLst>
                <a:ext uri="{FF2B5EF4-FFF2-40B4-BE49-F238E27FC236}">
                  <a16:creationId xmlns:a16="http://schemas.microsoft.com/office/drawing/2014/main" id="{196485F7-F277-4123-AC53-98EA4C85877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45893" y="1684057"/>
              <a:ext cx="550492" cy="485306"/>
            </a:xfrm>
            <a:custGeom>
              <a:avLst/>
              <a:gdLst>
                <a:gd name="T0" fmla="*/ 225 w 785"/>
                <a:gd name="T1" fmla="*/ 692 h 692"/>
                <a:gd name="T2" fmla="*/ 177 w 785"/>
                <a:gd name="T3" fmla="*/ 665 h 692"/>
                <a:gd name="T4" fmla="*/ 9 w 785"/>
                <a:gd name="T5" fmla="*/ 374 h 692"/>
                <a:gd name="T6" fmla="*/ 9 w 785"/>
                <a:gd name="T7" fmla="*/ 318 h 692"/>
                <a:gd name="T8" fmla="*/ 177 w 785"/>
                <a:gd name="T9" fmla="*/ 27 h 692"/>
                <a:gd name="T10" fmla="*/ 225 w 785"/>
                <a:gd name="T11" fmla="*/ 0 h 692"/>
                <a:gd name="T12" fmla="*/ 561 w 785"/>
                <a:gd name="T13" fmla="*/ 0 h 692"/>
                <a:gd name="T14" fmla="*/ 609 w 785"/>
                <a:gd name="T15" fmla="*/ 27 h 692"/>
                <a:gd name="T16" fmla="*/ 777 w 785"/>
                <a:gd name="T17" fmla="*/ 318 h 692"/>
                <a:gd name="T18" fmla="*/ 777 w 785"/>
                <a:gd name="T19" fmla="*/ 374 h 692"/>
                <a:gd name="T20" fmla="*/ 609 w 785"/>
                <a:gd name="T21" fmla="*/ 665 h 692"/>
                <a:gd name="T22" fmla="*/ 561 w 785"/>
                <a:gd name="T23" fmla="*/ 692 h 692"/>
                <a:gd name="T24" fmla="*/ 225 w 785"/>
                <a:gd name="T25" fmla="*/ 692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5" h="692">
                  <a:moveTo>
                    <a:pt x="225" y="692"/>
                  </a:moveTo>
                  <a:cubicBezTo>
                    <a:pt x="207" y="692"/>
                    <a:pt x="185" y="680"/>
                    <a:pt x="177" y="66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58"/>
                    <a:pt x="0" y="334"/>
                    <a:pt x="9" y="318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85" y="12"/>
                    <a:pt x="207" y="0"/>
                    <a:pt x="225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78" y="0"/>
                    <a:pt x="600" y="12"/>
                    <a:pt x="609" y="27"/>
                  </a:cubicBezTo>
                  <a:cubicBezTo>
                    <a:pt x="777" y="318"/>
                    <a:pt x="777" y="318"/>
                    <a:pt x="777" y="318"/>
                  </a:cubicBezTo>
                  <a:cubicBezTo>
                    <a:pt x="785" y="334"/>
                    <a:pt x="785" y="358"/>
                    <a:pt x="777" y="374"/>
                  </a:cubicBezTo>
                  <a:cubicBezTo>
                    <a:pt x="609" y="665"/>
                    <a:pt x="609" y="665"/>
                    <a:pt x="609" y="665"/>
                  </a:cubicBezTo>
                  <a:cubicBezTo>
                    <a:pt x="600" y="680"/>
                    <a:pt x="578" y="692"/>
                    <a:pt x="561" y="692"/>
                  </a:cubicBezTo>
                  <a:lnTo>
                    <a:pt x="225" y="692"/>
                  </a:lnTo>
                  <a:close/>
                </a:path>
              </a:pathLst>
            </a:custGeom>
            <a:noFill/>
            <a:ln w="28575" cmpd="sng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767290" y="3383121"/>
            <a:ext cx="3582072" cy="2793251"/>
          </a:xfrm>
        </p:spPr>
        <p:txBody>
          <a:bodyPr anchor="t">
            <a:normAutofit/>
          </a:bodyPr>
          <a:lstStyle/>
          <a:p>
            <a:pPr marL="494100" indent="-457200">
              <a:buFont typeface="+mj-lt"/>
              <a:buAutoNum type="arabicPeriod"/>
            </a:pPr>
            <a:r>
              <a:rPr lang="pt-BR" sz="2400">
                <a:solidFill>
                  <a:schemeClr val="bg1"/>
                </a:solidFill>
              </a:rPr>
              <a:t>Este tópico versa sobre o mento que o sacerdote era consagrado ao ofício sacerdotal.</a:t>
            </a:r>
          </a:p>
          <a:p>
            <a:pPr marL="494100" indent="-457200">
              <a:buFont typeface="+mj-lt"/>
              <a:buAutoNum type="arabicPeriod"/>
            </a:pPr>
            <a:endParaRPr lang="pt-BR" sz="2000">
              <a:solidFill>
                <a:schemeClr val="bg1"/>
              </a:solidFill>
            </a:endParaRPr>
          </a:p>
          <a:p>
            <a:pPr marL="494100" indent="-457200"/>
            <a:endParaRPr lang="pt-BR" sz="2000" dirty="0">
              <a:solidFill>
                <a:schemeClr val="bg1"/>
              </a:solidFill>
            </a:endParaRP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803BB378-B25A-4E55-91E5-01FF489B5C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971" y="933454"/>
            <a:ext cx="3248025" cy="508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0605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ED6145CC-533A-4079-9B46-708B88708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3. A consagração do sumo sacerdote</a:t>
            </a:r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67229C49-5900-43CA-8078-15110F895F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pt-BR" dirty="0"/>
              <a:t>3.1. Promessas de consagração</a:t>
            </a:r>
          </a:p>
        </p:txBody>
      </p:sp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89789D2C-C017-4715-A913-85101CA5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721554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pt-BR" dirty="0"/>
              <a:t>O ritual seguia a:</a:t>
            </a:r>
          </a:p>
          <a:p>
            <a:pPr marL="514350" indent="-514350">
              <a:buFont typeface="+mj-lt"/>
              <a:buAutoNum type="arabicPeriod"/>
            </a:pPr>
            <a:r>
              <a:rPr lang="pt-BR" dirty="0"/>
              <a:t>A.  lavagem; (limpeza espiritual)</a:t>
            </a:r>
          </a:p>
          <a:p>
            <a:pPr marL="514350" indent="-514350">
              <a:buFont typeface="+mj-lt"/>
              <a:buAutoNum type="arabicPeriod"/>
            </a:pPr>
            <a:r>
              <a:rPr lang="pt-BR" dirty="0"/>
              <a:t> b. Vestuário sacerdotal, (dignidade, distinção)</a:t>
            </a:r>
          </a:p>
          <a:p>
            <a:pPr marL="514350" indent="-514350">
              <a:buFont typeface="+mj-lt"/>
              <a:buAutoNum type="arabicPeriod"/>
            </a:pPr>
            <a:r>
              <a:rPr lang="pt-BR" dirty="0"/>
              <a:t>C.  e a unção (santificação)</a:t>
            </a:r>
          </a:p>
          <a:p>
            <a:pPr marL="514350" indent="-514350">
              <a:buFont typeface="+mj-lt"/>
              <a:buAutoNum type="arabicPeriod"/>
            </a:pPr>
            <a:r>
              <a:rPr lang="pt-BR" dirty="0"/>
              <a:t>Aspersão do sangue do cordeiro: </a:t>
            </a:r>
            <a:r>
              <a:rPr lang="pt-BR" dirty="0" err="1"/>
              <a:t>Ex</a:t>
            </a:r>
            <a:r>
              <a:rPr lang="pt-BR" dirty="0"/>
              <a:t> 8.24 (Expiação pelo pecado e ouvidos e mãos consagrados)</a:t>
            </a:r>
          </a:p>
          <a:p>
            <a:pPr marL="514350" indent="-514350">
              <a:buFont typeface="+mj-lt"/>
              <a:buAutoNum type="arabicPeriod"/>
            </a:pPr>
            <a:endParaRPr lang="pt-BR" dirty="0"/>
          </a:p>
        </p:txBody>
      </p:sp>
      <p:sp>
        <p:nvSpPr>
          <p:cNvPr id="8" name="Espaço Reservado para Texto 7">
            <a:extLst>
              <a:ext uri="{FF2B5EF4-FFF2-40B4-BE49-F238E27FC236}">
                <a16:creationId xmlns:a16="http://schemas.microsoft.com/office/drawing/2014/main" id="{1283D7C9-C003-431D-B2BB-3B24E9D866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143638" y="1690688"/>
            <a:ext cx="4593771" cy="891991"/>
          </a:xfr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pt-BR" dirty="0"/>
              <a:t>3.2. Jesus e o sacerdócio perfeito</a:t>
            </a:r>
          </a:p>
        </p:txBody>
      </p:sp>
      <p:sp>
        <p:nvSpPr>
          <p:cNvPr id="9" name="Espaço Reservado para Conteúdo 8">
            <a:extLst>
              <a:ext uri="{FF2B5EF4-FFF2-40B4-BE49-F238E27FC236}">
                <a16:creationId xmlns:a16="http://schemas.microsoft.com/office/drawing/2014/main" id="{BDB954A0-5BFE-431B-8461-C1A7DD9D84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143638" y="2582679"/>
            <a:ext cx="4593771" cy="3643950"/>
          </a:xfr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850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pt-BR" dirty="0"/>
              <a:t>Tudo apontava para a obra salvífica de Cristo</a:t>
            </a:r>
          </a:p>
          <a:p>
            <a:pPr marL="457200" indent="-457200">
              <a:buFont typeface="+mj-lt"/>
              <a:buAutoNum type="arabicPeriod"/>
            </a:pPr>
            <a:r>
              <a:rPr lang="pt-BR" dirty="0"/>
              <a:t>Jesus foi o Sumo Sacerdote por excelência;</a:t>
            </a:r>
          </a:p>
          <a:p>
            <a:pPr marL="457200" indent="-457200">
              <a:buFont typeface="+mj-lt"/>
              <a:buAutoNum type="arabicPeriod"/>
            </a:pPr>
            <a:r>
              <a:rPr lang="pt-BR" dirty="0"/>
              <a:t>Hb.4,5 mostra este fato;</a:t>
            </a:r>
          </a:p>
          <a:p>
            <a:pPr marL="457200" indent="-457200">
              <a:buFont typeface="+mj-lt"/>
              <a:buAutoNum type="arabicPeriod"/>
            </a:pPr>
            <a:r>
              <a:rPr lang="pt-BR" dirty="0"/>
              <a:t>Assim como o sumo sacerdote entrava uma vez por ano no Santo dos Santos para fazer o sacrifício pelo povo, Jesus se fez </a:t>
            </a:r>
            <a:r>
              <a:rPr lang="pt-BR" dirty="0" err="1"/>
              <a:t>sacríficio</a:t>
            </a:r>
            <a:r>
              <a:rPr lang="pt-BR" dirty="0"/>
              <a:t> por nós. </a:t>
            </a:r>
          </a:p>
          <a:p>
            <a:pPr marL="457200" indent="-457200">
              <a:buFont typeface="+mj-lt"/>
              <a:buAutoNum type="arabicPeriod"/>
            </a:pPr>
            <a:r>
              <a:rPr lang="pt-BR" sz="2400" dirty="0"/>
              <a:t>Seu sacerdócio não é local, mas universal</a:t>
            </a:r>
          </a:p>
        </p:txBody>
      </p:sp>
    </p:spTree>
    <p:extLst>
      <p:ext uri="{BB962C8B-B14F-4D97-AF65-F5344CB8AC3E}">
        <p14:creationId xmlns:p14="http://schemas.microsoft.com/office/powerpoint/2010/main" val="1240976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 build="p"/>
      <p:bldP spid="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8FC9BE17-9A7B-462D-AE50-3D87773873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m 3" descr="Pessoa segurando uma peça de xadrez">
            <a:extLst>
              <a:ext uri="{FF2B5EF4-FFF2-40B4-BE49-F238E27FC236}">
                <a16:creationId xmlns:a16="http://schemas.microsoft.com/office/drawing/2014/main" id="{B399D4A4-DE94-41DF-ABE3-15DF27D7CD4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1" r="12956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3EBE8569-6AEC-4B8C-8D53-2DE337CDB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8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FCD634C-A016-4AF3-892B-ADD682C6223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71094" y="1161288"/>
            <a:ext cx="3438144" cy="112471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2800"/>
              <a:t>Conclusão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00984" cy="9144"/>
          </a:xfrm>
          <a:prstGeom prst="rect">
            <a:avLst/>
          </a:prstGeom>
          <a:solidFill>
            <a:srgbClr val="D5D5D5"/>
          </a:solidFill>
          <a:ln w="3175">
            <a:solidFill>
              <a:srgbClr val="D5D5D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0D8C98C2-4615-483C-B20C-BDB936957918}"/>
              </a:ext>
            </a:extLst>
          </p:cNvPr>
          <p:cNvSpPr txBox="1"/>
          <p:nvPr/>
        </p:nvSpPr>
        <p:spPr>
          <a:xfrm>
            <a:off x="371094" y="2718054"/>
            <a:ext cx="5724906" cy="398236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3200" b="0" i="0" dirty="0">
                <a:solidFill>
                  <a:srgbClr val="222222"/>
                </a:solidFill>
                <a:effectLst/>
                <a:latin typeface="Georgia" panose="02040502050405020303" pitchFamily="18" charset="0"/>
              </a:rPr>
              <a:t>A chamada vem de Deus, por isso os vocacionados precisam empenhar-se para cumprir com excelência a missão recebida por Deus.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348080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99192C51-B764-4A9B-9587-5EF8B628B8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8F91BA68-56E7-4A27-961B-E8CB1795959B}"/>
              </a:ext>
            </a:extLst>
          </p:cNvPr>
          <p:cNvSpPr txBox="1"/>
          <p:nvPr/>
        </p:nvSpPr>
        <p:spPr>
          <a:xfrm>
            <a:off x="648929" y="557190"/>
            <a:ext cx="5181510" cy="16715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b="1" i="0">
                <a:effectLst/>
                <a:latin typeface="+mj-lt"/>
                <a:ea typeface="+mj-ea"/>
                <a:cs typeface="+mj-cs"/>
              </a:rPr>
              <a:t>Complementando</a:t>
            </a:r>
            <a:endParaRPr lang="en-US" sz="4000">
              <a:latin typeface="+mj-lt"/>
              <a:ea typeface="+mj-ea"/>
              <a:cs typeface="+mj-cs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18BEB5A2-4E72-4EDA-BD94-5C1052BAA3D4}"/>
              </a:ext>
            </a:extLst>
          </p:cNvPr>
          <p:cNvSpPr txBox="1"/>
          <p:nvPr/>
        </p:nvSpPr>
        <p:spPr>
          <a:xfrm>
            <a:off x="648930" y="2406650"/>
            <a:ext cx="5181508" cy="3722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0" i="0">
                <a:effectLst/>
              </a:rPr>
              <a:t>Nos dias atuais, percebemos uma efervescência de preceitos judaicos, líderes usando saco e misturando práticas judaicas dentro da liturgias cristãs. Convém repensar tais práticas e realçar os valores legados por intermédio de Cristo.</a:t>
            </a:r>
            <a:endParaRPr lang="en-US" sz="2000"/>
          </a:p>
        </p:txBody>
      </p:sp>
      <p:pic>
        <p:nvPicPr>
          <p:cNvPr id="1026" name="Picture 2" descr="Origem e significado da estola">
            <a:extLst>
              <a:ext uri="{FF2B5EF4-FFF2-40B4-BE49-F238E27FC236}">
                <a16:creationId xmlns:a16="http://schemas.microsoft.com/office/drawing/2014/main" id="{FF0640BA-B3F0-491A-B4C9-09D3476241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40" r="1012"/>
          <a:stretch/>
        </p:blipFill>
        <p:spPr bwMode="auto">
          <a:xfrm>
            <a:off x="6189155" y="10"/>
            <a:ext cx="6002844" cy="685799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7392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ço Reservado para Conteúdo 4" descr="Interface gráfica do usuário, Aplicativo, Teams&#10;&#10;Descrição gerada automaticamente">
            <a:extLst>
              <a:ext uri="{FF2B5EF4-FFF2-40B4-BE49-F238E27FC236}">
                <a16:creationId xmlns:a16="http://schemas.microsoft.com/office/drawing/2014/main" id="{A9F5EA7E-3ABD-4172-921F-317104F28D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5948" y="0"/>
            <a:ext cx="5343209" cy="6736398"/>
          </a:xfr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B623677D-910D-41E9-86A6-BEBD513E12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57746"/>
            <a:ext cx="5700254" cy="5700254"/>
          </a:xfrm>
          <a:prstGeom prst="rect">
            <a:avLst/>
          </a:prstGeom>
        </p:spPr>
      </p:pic>
      <p:pic>
        <p:nvPicPr>
          <p:cNvPr id="5124" name="Picture 4" descr="Inscrever Se GIFs - Get the best GIF on GIPHY">
            <a:extLst>
              <a:ext uri="{FF2B5EF4-FFF2-40B4-BE49-F238E27FC236}">
                <a16:creationId xmlns:a16="http://schemas.microsoft.com/office/drawing/2014/main" id="{E04064F2-A5F6-440B-B641-A2A133F5743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7502" y="1072280"/>
            <a:ext cx="33909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m 5" descr="Forma&#10;&#10;Descrição gerada automaticamente com confiança baixa">
            <a:extLst>
              <a:ext uri="{FF2B5EF4-FFF2-40B4-BE49-F238E27FC236}">
                <a16:creationId xmlns:a16="http://schemas.microsoft.com/office/drawing/2014/main" id="{AE253FD1-C0CE-4E0E-88FD-AA090F4A863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0636" y="2476499"/>
            <a:ext cx="1940675" cy="1905001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3CEF2C47-6523-415F-BBD3-862C64C97ADE}"/>
              </a:ext>
            </a:extLst>
          </p:cNvPr>
          <p:cNvSpPr txBox="1"/>
          <p:nvPr/>
        </p:nvSpPr>
        <p:spPr>
          <a:xfrm>
            <a:off x="49975" y="219107"/>
            <a:ext cx="411480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BR" sz="3200" dirty="0"/>
              <a:t>COMO AJUDAR?</a:t>
            </a:r>
          </a:p>
        </p:txBody>
      </p:sp>
      <p:pic>
        <p:nvPicPr>
          <p:cNvPr id="9" name="Imagem 8" descr="Desenho de rosto de pessoa&#10;&#10;Descrição gerada automaticamente com confiança baixa">
            <a:extLst>
              <a:ext uri="{FF2B5EF4-FFF2-40B4-BE49-F238E27FC236}">
                <a16:creationId xmlns:a16="http://schemas.microsoft.com/office/drawing/2014/main" id="{E33C4E3B-B16A-4F99-91E6-A345115CBDD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1125" y="121602"/>
            <a:ext cx="1809750" cy="1143000"/>
          </a:xfrm>
          <a:prstGeom prst="rect">
            <a:avLst/>
          </a:prstGeom>
        </p:spPr>
      </p:pic>
      <p:pic>
        <p:nvPicPr>
          <p:cNvPr id="3" name="Imagem 2" descr="Interface gráfica do usuário, Aplicativo&#10;&#10;Descrição gerada automaticamente">
            <a:extLst>
              <a:ext uri="{FF2B5EF4-FFF2-40B4-BE49-F238E27FC236}">
                <a16:creationId xmlns:a16="http://schemas.microsoft.com/office/drawing/2014/main" id="{235A01E0-DFCD-403A-B465-BFD17622C37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1406" y="2350483"/>
            <a:ext cx="2310282" cy="4062034"/>
          </a:xfrm>
          <a:prstGeom prst="rect">
            <a:avLst/>
          </a:prstGeom>
        </p:spPr>
      </p:pic>
      <p:pic>
        <p:nvPicPr>
          <p:cNvPr id="10" name="Imagem 9" descr="Uma imagem contendo mulher, jogador, bola, balançando&#10;&#10;Descrição gerada automaticamente">
            <a:extLst>
              <a:ext uri="{FF2B5EF4-FFF2-40B4-BE49-F238E27FC236}">
                <a16:creationId xmlns:a16="http://schemas.microsoft.com/office/drawing/2014/main" id="{1BB17BAF-CF12-4993-83D9-2FDE996AE7A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6421">
            <a:off x="9985221" y="267386"/>
            <a:ext cx="1158682" cy="18733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38374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4B7C422-6183-490D-BEF6-949D27CB5F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270" y="58670"/>
            <a:ext cx="9144000" cy="2387600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pt-BR" dirty="0"/>
              <a:t>Acesse nas redes sociais</a:t>
            </a:r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5CDD68A3-BC03-4A6E-BBE7-EAB87760DA4C}"/>
              </a:ext>
            </a:extLst>
          </p:cNvPr>
          <p:cNvGrpSpPr/>
          <p:nvPr/>
        </p:nvGrpSpPr>
        <p:grpSpPr>
          <a:xfrm>
            <a:off x="320214" y="2583813"/>
            <a:ext cx="4472684" cy="3468286"/>
            <a:chOff x="43782" y="2855194"/>
            <a:chExt cx="4472684" cy="3468286"/>
          </a:xfrm>
        </p:grpSpPr>
        <p:sp>
          <p:nvSpPr>
            <p:cNvPr id="9" name="CaixaDeTexto 8">
              <a:extLst>
                <a:ext uri="{FF2B5EF4-FFF2-40B4-BE49-F238E27FC236}">
                  <a16:creationId xmlns:a16="http://schemas.microsoft.com/office/drawing/2014/main" id="{3DDEA2A4-552D-47EB-96D9-2B4C2DCBDB75}"/>
                </a:ext>
              </a:extLst>
            </p:cNvPr>
            <p:cNvSpPr txBox="1"/>
            <p:nvPr/>
          </p:nvSpPr>
          <p:spPr>
            <a:xfrm>
              <a:off x="43782" y="2855194"/>
              <a:ext cx="4408714" cy="175432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pt-BR" dirty="0">
                  <a:solidFill>
                    <a:schemeClr val="bg1"/>
                  </a:solidFill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https://go.hotmart.com/D45351936X?dp=1</a:t>
              </a:r>
              <a:r>
                <a:rPr lang="pt-BR" dirty="0">
                  <a:solidFill>
                    <a:schemeClr val="bg1"/>
                  </a:solidFill>
                </a:rPr>
                <a:t> </a:t>
              </a:r>
            </a:p>
            <a:p>
              <a:r>
                <a:rPr lang="pt-BR" dirty="0"/>
                <a:t>Venha ser nosso aluno neste curso de professores de Escola Dominical! Não perca está oportunidade.</a:t>
              </a:r>
            </a:p>
            <a:p>
              <a:r>
                <a:rPr lang="pt-BR" dirty="0"/>
                <a:t> Totalmente on-line</a:t>
              </a:r>
            </a:p>
            <a:p>
              <a:r>
                <a:rPr lang="pt-BR" dirty="0"/>
                <a:t>Certificado ao final</a:t>
              </a:r>
            </a:p>
          </p:txBody>
        </p:sp>
        <p:pic>
          <p:nvPicPr>
            <p:cNvPr id="7170" name="Picture 2">
              <a:extLst>
                <a:ext uri="{FF2B5EF4-FFF2-40B4-BE49-F238E27FC236}">
                  <a16:creationId xmlns:a16="http://schemas.microsoft.com/office/drawing/2014/main" id="{E2089477-F705-43E8-B380-E2B196A35EF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6685" y="3873699"/>
              <a:ext cx="2449781" cy="244978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pic>
      </p:grpSp>
      <p:grpSp>
        <p:nvGrpSpPr>
          <p:cNvPr id="18" name="Agrupar 17">
            <a:extLst>
              <a:ext uri="{FF2B5EF4-FFF2-40B4-BE49-F238E27FC236}">
                <a16:creationId xmlns:a16="http://schemas.microsoft.com/office/drawing/2014/main" id="{02446AC3-700A-4020-9565-CC41CD60C6B3}"/>
              </a:ext>
            </a:extLst>
          </p:cNvPr>
          <p:cNvGrpSpPr/>
          <p:nvPr/>
        </p:nvGrpSpPr>
        <p:grpSpPr>
          <a:xfrm>
            <a:off x="5146649" y="2583813"/>
            <a:ext cx="3832268" cy="4215517"/>
            <a:chOff x="7663544" y="780037"/>
            <a:chExt cx="3832268" cy="4215517"/>
          </a:xfrm>
        </p:grpSpPr>
        <p:pic>
          <p:nvPicPr>
            <p:cNvPr id="12" name="Imagem 11" descr="Tela de celular com texto preto sobre fundo azul&#10;&#10;Descrição gerada automaticamente">
              <a:extLst>
                <a:ext uri="{FF2B5EF4-FFF2-40B4-BE49-F238E27FC236}">
                  <a16:creationId xmlns:a16="http://schemas.microsoft.com/office/drawing/2014/main" id="{11EA7569-1468-4C3E-9E15-F6928CDFCF1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3544" y="780037"/>
              <a:ext cx="3832268" cy="3832268"/>
            </a:xfrm>
            <a:prstGeom prst="rect">
              <a:avLst/>
            </a:prstGeom>
          </p:spPr>
        </p:pic>
        <p:sp>
          <p:nvSpPr>
            <p:cNvPr id="19" name="CaixaDeTexto 18">
              <a:extLst>
                <a:ext uri="{FF2B5EF4-FFF2-40B4-BE49-F238E27FC236}">
                  <a16:creationId xmlns:a16="http://schemas.microsoft.com/office/drawing/2014/main" id="{8A3044F8-E09F-4AF1-A20B-31874B7424F4}"/>
                </a:ext>
              </a:extLst>
            </p:cNvPr>
            <p:cNvSpPr txBox="1"/>
            <p:nvPr/>
          </p:nvSpPr>
          <p:spPr>
            <a:xfrm>
              <a:off x="7663544" y="4626222"/>
              <a:ext cx="383226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t-BR" dirty="0">
                  <a:hlinkClick r:id="rId5"/>
                </a:rPr>
                <a:t>https://t.me/juliocesarmedeiros</a:t>
              </a:r>
              <a:r>
                <a:rPr lang="pt-BR" dirty="0"/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58628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>
            <a:extLst>
              <a:ext uri="{FF2B5EF4-FFF2-40B4-BE49-F238E27FC236}">
                <a16:creationId xmlns:a16="http://schemas.microsoft.com/office/drawing/2014/main" id="{5F0ECACB-1398-471C-A340-7F844E9A0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0338" y="640080"/>
            <a:ext cx="3734014" cy="356616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Dica de leitura</a:t>
            </a:r>
          </a:p>
        </p:txBody>
      </p:sp>
      <p:sp>
        <p:nvSpPr>
          <p:cNvPr id="9" name="Espaço Reservado para Texto 8">
            <a:extLst>
              <a:ext uri="{FF2B5EF4-FFF2-40B4-BE49-F238E27FC236}">
                <a16:creationId xmlns:a16="http://schemas.microsoft.com/office/drawing/2014/main" id="{A57A2E27-5CAF-477F-A83A-A66ABC0175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90339" y="4636008"/>
            <a:ext cx="3734014" cy="1572768"/>
          </a:xfrm>
        </p:spPr>
        <p:txBody>
          <a:bodyPr vert="horz" lIns="91440" tIns="45720" rIns="91440" bIns="45720" rtlCol="0">
            <a:norm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pic>
        <p:nvPicPr>
          <p:cNvPr id="3" name="Imagem 2" descr="Computador portátil em cima da mesa&#10;&#10;Descrição gerada automaticamente">
            <a:extLst>
              <a:ext uri="{FF2B5EF4-FFF2-40B4-BE49-F238E27FC236}">
                <a16:creationId xmlns:a16="http://schemas.microsoft.com/office/drawing/2014/main" id="{68606B0F-D4FC-4BE2-A05B-4E0B838F66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831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ço Reservado para Conteúdo 4" descr="Uma imagem contendo pessoa, mulher, segurando, frente&#10;&#10;Descrição gerada automaticamente">
            <a:extLst>
              <a:ext uri="{FF2B5EF4-FFF2-40B4-BE49-F238E27FC236}">
                <a16:creationId xmlns:a16="http://schemas.microsoft.com/office/drawing/2014/main" id="{7195910B-10B0-46EC-87BF-E2C1FDFDA4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7297" y="409587"/>
            <a:ext cx="6718913" cy="50391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Imagem 6" descr="Homem de terno azul&#10;&#10;Descrição gerada automaticamente">
            <a:extLst>
              <a:ext uri="{FF2B5EF4-FFF2-40B4-BE49-F238E27FC236}">
                <a16:creationId xmlns:a16="http://schemas.microsoft.com/office/drawing/2014/main" id="{C91BA2FA-4866-433D-9E8E-76E7E8AC04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70214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506C6A0B-6E45-488A-A1C5-5659EA8E23DE}"/>
              </a:ext>
            </a:extLst>
          </p:cNvPr>
          <p:cNvSpPr txBox="1"/>
          <p:nvPr/>
        </p:nvSpPr>
        <p:spPr>
          <a:xfrm>
            <a:off x="5362414" y="5858359"/>
            <a:ext cx="2479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/>
              <a:t>Pr. Júlio César Medeiros</a:t>
            </a:r>
            <a:endParaRPr lang="pt-BR" dirty="0"/>
          </a:p>
        </p:txBody>
      </p:sp>
      <p:pic>
        <p:nvPicPr>
          <p:cNvPr id="10" name="Gráfico 9" descr="Bolas de Harvey 100% com preenchimento sólido">
            <a:extLst>
              <a:ext uri="{FF2B5EF4-FFF2-40B4-BE49-F238E27FC236}">
                <a16:creationId xmlns:a16="http://schemas.microsoft.com/office/drawing/2014/main" id="{97E0EC46-731B-47A5-A9E3-A3868A3A8F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089717" y="5670046"/>
            <a:ext cx="914400" cy="914400"/>
          </a:xfrm>
          <a:prstGeom prst="rect">
            <a:avLst/>
          </a:prstGeom>
        </p:spPr>
      </p:pic>
      <p:pic>
        <p:nvPicPr>
          <p:cNvPr id="18" name="Gráfico 17" descr="Bolas de Harvey 100% com preenchimento sólido">
            <a:extLst>
              <a:ext uri="{FF2B5EF4-FFF2-40B4-BE49-F238E27FC236}">
                <a16:creationId xmlns:a16="http://schemas.microsoft.com/office/drawing/2014/main" id="{B816CE7D-B5E6-4048-BDFC-8A8C1ECBB6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14742" y="5670046"/>
            <a:ext cx="914400" cy="914400"/>
          </a:xfrm>
          <a:prstGeom prst="rect">
            <a:avLst/>
          </a:prstGeom>
        </p:spPr>
      </p:pic>
      <p:pic>
        <p:nvPicPr>
          <p:cNvPr id="20" name="Gráfico 19" descr="Bolas de Harvey 100% com preenchimento sólido">
            <a:extLst>
              <a:ext uri="{FF2B5EF4-FFF2-40B4-BE49-F238E27FC236}">
                <a16:creationId xmlns:a16="http://schemas.microsoft.com/office/drawing/2014/main" id="{5DB010EE-43C8-4970-841A-5A5A30E536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280630" y="567004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803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F23F8A3-8FD7-4779-8323-FDC26BE998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-478"/>
            <a:ext cx="7859800" cy="6858478"/>
          </a:xfrm>
          <a:custGeom>
            <a:avLst/>
            <a:gdLst>
              <a:gd name="connsiteX0" fmla="*/ 7859800 w 7859800"/>
              <a:gd name="connsiteY0" fmla="*/ 6858478 h 6858478"/>
              <a:gd name="connsiteX1" fmla="*/ 435245 w 7859800"/>
              <a:gd name="connsiteY1" fmla="*/ 6858478 h 6858478"/>
              <a:gd name="connsiteX2" fmla="*/ 435505 w 7859800"/>
              <a:gd name="connsiteY2" fmla="*/ 6857916 h 6858478"/>
              <a:gd name="connsiteX3" fmla="*/ 0 w 7859800"/>
              <a:gd name="connsiteY3" fmla="*/ 6857916 h 6858478"/>
              <a:gd name="connsiteX4" fmla="*/ 0 w 7859800"/>
              <a:gd name="connsiteY4" fmla="*/ 0 h 6858478"/>
              <a:gd name="connsiteX5" fmla="*/ 3611620 w 7859800"/>
              <a:gd name="connsiteY5" fmla="*/ 0 h 6858478"/>
              <a:gd name="connsiteX6" fmla="*/ 4677848 w 7859800"/>
              <a:gd name="connsiteY6" fmla="*/ 0 h 6858478"/>
              <a:gd name="connsiteX7" fmla="*/ 4683425 w 7859800"/>
              <a:gd name="connsiteY7" fmla="*/ 0 h 685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59800" h="6858478">
                <a:moveTo>
                  <a:pt x="7859800" y="6858478"/>
                </a:moveTo>
                <a:lnTo>
                  <a:pt x="435245" y="6858478"/>
                </a:lnTo>
                <a:lnTo>
                  <a:pt x="435505" y="6857916"/>
                </a:lnTo>
                <a:lnTo>
                  <a:pt x="0" y="6857916"/>
                </a:lnTo>
                <a:lnTo>
                  <a:pt x="0" y="0"/>
                </a:lnTo>
                <a:lnTo>
                  <a:pt x="3611620" y="0"/>
                </a:lnTo>
                <a:lnTo>
                  <a:pt x="4677848" y="0"/>
                </a:lnTo>
                <a:lnTo>
                  <a:pt x="4683425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F605C4CC-A25C-416F-8333-7CB7DC97D8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-478"/>
            <a:ext cx="7431174" cy="6858478"/>
          </a:xfrm>
          <a:custGeom>
            <a:avLst/>
            <a:gdLst>
              <a:gd name="connsiteX0" fmla="*/ 7431174 w 7431174"/>
              <a:gd name="connsiteY0" fmla="*/ 6858478 h 6858478"/>
              <a:gd name="connsiteX1" fmla="*/ 6619 w 7431174"/>
              <a:gd name="connsiteY1" fmla="*/ 6858478 h 6858478"/>
              <a:gd name="connsiteX2" fmla="*/ 6879 w 7431174"/>
              <a:gd name="connsiteY2" fmla="*/ 6857916 h 6858478"/>
              <a:gd name="connsiteX3" fmla="*/ 0 w 7431174"/>
              <a:gd name="connsiteY3" fmla="*/ 6857916 h 6858478"/>
              <a:gd name="connsiteX4" fmla="*/ 0 w 7431174"/>
              <a:gd name="connsiteY4" fmla="*/ 0 h 6858478"/>
              <a:gd name="connsiteX5" fmla="*/ 3182994 w 7431174"/>
              <a:gd name="connsiteY5" fmla="*/ 0 h 6858478"/>
              <a:gd name="connsiteX6" fmla="*/ 4249222 w 7431174"/>
              <a:gd name="connsiteY6" fmla="*/ 0 h 6858478"/>
              <a:gd name="connsiteX7" fmla="*/ 4254799 w 7431174"/>
              <a:gd name="connsiteY7" fmla="*/ 0 h 685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31174" h="6858478">
                <a:moveTo>
                  <a:pt x="7431174" y="6858478"/>
                </a:moveTo>
                <a:lnTo>
                  <a:pt x="6619" y="6858478"/>
                </a:lnTo>
                <a:lnTo>
                  <a:pt x="6879" y="6857916"/>
                </a:lnTo>
                <a:lnTo>
                  <a:pt x="0" y="6857916"/>
                </a:lnTo>
                <a:lnTo>
                  <a:pt x="0" y="0"/>
                </a:lnTo>
                <a:lnTo>
                  <a:pt x="3182994" y="0"/>
                </a:lnTo>
                <a:lnTo>
                  <a:pt x="4249222" y="0"/>
                </a:lnTo>
                <a:lnTo>
                  <a:pt x="4254799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B5B4B468-2C5B-48F2-B2D7-D68F7903FED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101" y="2314937"/>
            <a:ext cx="6573667" cy="3697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Espaço Reservado para Conteúdo 6" descr="Logotipo&#10;&#10;Descrição gerada automaticamente">
            <a:extLst>
              <a:ext uri="{FF2B5EF4-FFF2-40B4-BE49-F238E27FC236}">
                <a16:creationId xmlns:a16="http://schemas.microsoft.com/office/drawing/2014/main" id="{43B9ABAF-D26E-4654-A0CB-1E93228BAD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642" y="1962681"/>
            <a:ext cx="3220872" cy="1959758"/>
          </a:xfr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4C0879E2-8E01-42A7-85B5-9F6ABD8D29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365125"/>
            <a:ext cx="5266155" cy="1325563"/>
          </a:xfrm>
        </p:spPr>
        <p:txBody>
          <a:bodyPr>
            <a:normAutofit/>
          </a:bodyPr>
          <a:lstStyle/>
          <a:p>
            <a:r>
              <a:rPr lang="pt-BR" dirty="0"/>
              <a:t>Você quer um curso sobre Tabernáculo?</a:t>
            </a:r>
          </a:p>
        </p:txBody>
      </p:sp>
      <p:pic>
        <p:nvPicPr>
          <p:cNvPr id="11" name="Imagem 10" descr="Empresária segurando um cartaz">
            <a:extLst>
              <a:ext uri="{FF2B5EF4-FFF2-40B4-BE49-F238E27FC236}">
                <a16:creationId xmlns:a16="http://schemas.microsoft.com/office/drawing/2014/main" id="{412F1E5C-3DDA-4FCC-8288-6EF2DE3B26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33" y="3722355"/>
            <a:ext cx="3135832" cy="4697997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B609342B-7474-4757-AB1B-7D9C0AE26BA4}"/>
              </a:ext>
            </a:extLst>
          </p:cNvPr>
          <p:cNvSpPr txBox="1"/>
          <p:nvPr/>
        </p:nvSpPr>
        <p:spPr>
          <a:xfrm>
            <a:off x="952476" y="4974227"/>
            <a:ext cx="36058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chemeClr val="bg1"/>
                </a:solidFill>
              </a:rPr>
              <a:t>Em breve!</a:t>
            </a:r>
          </a:p>
        </p:txBody>
      </p:sp>
    </p:spTree>
    <p:extLst>
      <p:ext uri="{BB962C8B-B14F-4D97-AF65-F5344CB8AC3E}">
        <p14:creationId xmlns:p14="http://schemas.microsoft.com/office/powerpoint/2010/main" val="24568563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02825" y="323850"/>
            <a:ext cx="10810755" cy="970450"/>
          </a:xfrm>
        </p:spPr>
        <p:txBody>
          <a:bodyPr>
            <a:noAutofit/>
          </a:bodyPr>
          <a:lstStyle/>
          <a:p>
            <a:r>
              <a:rPr lang="pt-BR" sz="4400" b="1" dirty="0">
                <a:solidFill>
                  <a:schemeClr val="tx1"/>
                </a:solidFill>
                <a:latin typeface="Abadi" panose="020B0604020104020204" pitchFamily="34" charset="0"/>
              </a:rPr>
              <a:t>Lição 3 A Pessoa do Sumo Sacerdote</a:t>
            </a:r>
            <a:endParaRPr lang="pt-BR" sz="4400" b="1" dirty="0">
              <a:solidFill>
                <a:schemeClr val="tx1"/>
              </a:solidFill>
            </a:endParaRPr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6AAEC6E0-03DB-48E6-B700-36C9EAF2B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6678" y="1629631"/>
            <a:ext cx="4306196" cy="970450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6" name="CaixaDeTexto 5"/>
          <p:cNvSpPr txBox="1"/>
          <p:nvPr/>
        </p:nvSpPr>
        <p:spPr>
          <a:xfrm>
            <a:off x="9276264" y="1373381"/>
            <a:ext cx="23759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457200">
              <a:defRPr/>
            </a:pPr>
            <a:r>
              <a:rPr kumimoji="0" lang="pt-BR" sz="1800" b="0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Texto de</a:t>
            </a:r>
          </a:p>
          <a:p>
            <a:pPr lvl="0" defTabSz="457200">
              <a:defRPr/>
            </a:pPr>
            <a:r>
              <a:rPr kumimoji="0" lang="pt-BR" sz="1800" b="0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 referência</a:t>
            </a: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: </a:t>
            </a:r>
            <a:r>
              <a:rPr lang="pt-BR" dirty="0" err="1">
                <a:hlinkClick r:id="rId2"/>
              </a:rPr>
              <a:t>Ex</a:t>
            </a:r>
            <a:r>
              <a:rPr lang="pt-BR" dirty="0">
                <a:hlinkClick r:id="rId2"/>
              </a:rPr>
              <a:t> </a:t>
            </a:r>
            <a:r>
              <a:rPr lang="pt-BR" dirty="0"/>
              <a:t>28.4-29</a:t>
            </a: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sto MT" panose="02040603050505030304"/>
              <a:ea typeface="+mn-ea"/>
              <a:cs typeface="+mn-cs"/>
            </a:endParaRPr>
          </a:p>
        </p:txBody>
      </p:sp>
      <p:sp>
        <p:nvSpPr>
          <p:cNvPr id="7" name="Retângulo de cantos arredondados 6"/>
          <p:cNvSpPr/>
          <p:nvPr/>
        </p:nvSpPr>
        <p:spPr>
          <a:xfrm>
            <a:off x="1524001" y="4112209"/>
            <a:ext cx="2143125" cy="264795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>
              <a:defRPr/>
            </a:pPr>
            <a:r>
              <a:rPr lang="pt-BR" b="1" dirty="0"/>
              <a:t>"Falarás também a todos os que são sábios de </a:t>
            </a:r>
            <a:r>
              <a:rPr lang="pt-BR" sz="1400" b="1" dirty="0"/>
              <a:t>coração, a quem eu tenha enchido do espírito de sabedoria, que façam vestes a Arão para santificá-lo, para que me administre o ofício sacerdotal." </a:t>
            </a:r>
            <a:r>
              <a:rPr lang="pt-BR" sz="1400" b="1" dirty="0" err="1"/>
              <a:t>Ex</a:t>
            </a:r>
            <a:r>
              <a:rPr lang="pt-BR" sz="1400" b="1" dirty="0"/>
              <a:t> 28.3</a:t>
            </a:r>
            <a:br>
              <a:rPr lang="pt-BR" b="1" dirty="0"/>
            </a:br>
            <a:r>
              <a:rPr lang="pt-BR" dirty="0"/>
              <a:t> </a:t>
            </a:r>
            <a:endParaRPr kumimoji="0" lang="pt-BR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sto MT" panose="02040603050505030304"/>
              <a:ea typeface="+mn-ea"/>
              <a:cs typeface="+mn-cs"/>
            </a:endParaRPr>
          </a:p>
        </p:txBody>
      </p:sp>
      <p:sp>
        <p:nvSpPr>
          <p:cNvPr id="10" name="Retângulo de cantos arredondados 9"/>
          <p:cNvSpPr/>
          <p:nvPr/>
        </p:nvSpPr>
        <p:spPr>
          <a:xfrm>
            <a:off x="3877827" y="4112209"/>
            <a:ext cx="2143125" cy="264795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>
              <a:defRPr/>
            </a:pPr>
            <a:r>
              <a:rPr lang="pt-BR" dirty="0"/>
              <a:t>O sumo sacerdote era responsável pela expiação do pecado do povo..</a:t>
            </a: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sto MT" panose="02040603050505030304"/>
              <a:ea typeface="+mn-ea"/>
              <a:cs typeface="+mn-cs"/>
            </a:endParaRPr>
          </a:p>
        </p:txBody>
      </p:sp>
      <p:sp>
        <p:nvSpPr>
          <p:cNvPr id="11" name="Retângulo de cantos arredondados 10"/>
          <p:cNvSpPr/>
          <p:nvPr/>
        </p:nvSpPr>
        <p:spPr>
          <a:xfrm>
            <a:off x="6170983" y="4112209"/>
            <a:ext cx="2143125" cy="266333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marR="0" lvl="0" indent="-2857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t-BR" sz="1600" b="0" i="0" u="sng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sto MT" panose="02040603050505030304"/>
              <a:ea typeface="+mn-ea"/>
              <a:cs typeface="+mn-cs"/>
            </a:endParaRPr>
          </a:p>
          <a:p>
            <a:pPr marL="285750" lvl="0" indent="-285750" algn="ctr" defTabSz="457200">
              <a:buFont typeface="Arial" panose="020B0604020202020204" pitchFamily="34" charset="0"/>
              <a:buChar char="•"/>
              <a:defRPr/>
            </a:pPr>
            <a:r>
              <a:rPr lang="pt-BR" sz="1600" dirty="0">
                <a:solidFill>
                  <a:prstClr val="white"/>
                </a:solidFill>
              </a:rPr>
              <a:t>Entender que a chamada é uma decisão divina;</a:t>
            </a:r>
          </a:p>
          <a:p>
            <a:pPr marL="285750" lvl="0" indent="-285750" algn="ctr" defTabSz="457200">
              <a:buFont typeface="Arial" panose="020B0604020202020204" pitchFamily="34" charset="0"/>
              <a:buChar char="•"/>
              <a:defRPr/>
            </a:pPr>
            <a:r>
              <a:rPr lang="pt-BR" sz="1600" dirty="0">
                <a:solidFill>
                  <a:prstClr val="white"/>
                </a:solidFill>
              </a:rPr>
              <a:t>Compreender a responsabilidade do sumo sacerdote;</a:t>
            </a:r>
          </a:p>
          <a:p>
            <a:pPr marL="285750" lvl="0" indent="-285750" algn="ctr" defTabSz="457200">
              <a:buFont typeface="Arial" panose="020B0604020202020204" pitchFamily="34" charset="0"/>
              <a:buChar char="•"/>
              <a:defRPr/>
            </a:pPr>
            <a:r>
              <a:rPr lang="pt-BR" sz="1600" dirty="0">
                <a:solidFill>
                  <a:prstClr val="white"/>
                </a:solidFill>
              </a:rPr>
              <a:t>Mostrar a superioridade de Cristo; </a:t>
            </a:r>
          </a:p>
        </p:txBody>
      </p:sp>
      <p:sp>
        <p:nvSpPr>
          <p:cNvPr id="12" name="Retângulo de cantos arredondados 11"/>
          <p:cNvSpPr/>
          <p:nvPr/>
        </p:nvSpPr>
        <p:spPr>
          <a:xfrm>
            <a:off x="8382000" y="4112209"/>
            <a:ext cx="2143125" cy="264795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sto MT" panose="02040603050505030304"/>
              <a:ea typeface="+mn-ea"/>
              <a:cs typeface="+mn-cs"/>
            </a:endParaRPr>
          </a:p>
        </p:txBody>
      </p:sp>
      <p:sp>
        <p:nvSpPr>
          <p:cNvPr id="13" name="CaixaDeTexto 12"/>
          <p:cNvSpPr txBox="1"/>
          <p:nvPr/>
        </p:nvSpPr>
        <p:spPr>
          <a:xfrm>
            <a:off x="1575162" y="3804433"/>
            <a:ext cx="2091962" cy="30777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VERSÍCULO DO DIA </a:t>
            </a:r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4066" y="3149186"/>
            <a:ext cx="799470" cy="559629"/>
          </a:xfrm>
          <a:prstGeom prst="rect">
            <a:avLst/>
          </a:prstGeom>
        </p:spPr>
      </p:pic>
      <p:sp>
        <p:nvSpPr>
          <p:cNvPr id="17" name="CaixaDeTexto 16"/>
          <p:cNvSpPr txBox="1"/>
          <p:nvPr/>
        </p:nvSpPr>
        <p:spPr>
          <a:xfrm>
            <a:off x="3792035" y="3804432"/>
            <a:ext cx="2389757" cy="338554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VERDADE APLICADA</a:t>
            </a:r>
          </a:p>
        </p:txBody>
      </p:sp>
      <p:sp>
        <p:nvSpPr>
          <p:cNvPr id="18" name="CaixaDeTexto 17"/>
          <p:cNvSpPr txBox="1"/>
          <p:nvPr/>
        </p:nvSpPr>
        <p:spPr>
          <a:xfrm>
            <a:off x="6231652" y="3804433"/>
            <a:ext cx="2039982" cy="30777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OBJETIVO DA LIÇÃO</a:t>
            </a:r>
          </a:p>
        </p:txBody>
      </p:sp>
      <p:pic>
        <p:nvPicPr>
          <p:cNvPr id="20" name="Imagem 19"/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068" y="3256580"/>
            <a:ext cx="575928" cy="575688"/>
          </a:xfrm>
          <a:prstGeom prst="rect">
            <a:avLst/>
          </a:prstGeom>
        </p:spPr>
      </p:pic>
      <p:sp>
        <p:nvSpPr>
          <p:cNvPr id="21" name="CaixaDeTexto 20"/>
          <p:cNvSpPr txBox="1"/>
          <p:nvPr/>
        </p:nvSpPr>
        <p:spPr>
          <a:xfrm>
            <a:off x="8338042" y="3804432"/>
            <a:ext cx="2379819" cy="30777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MOMENTO DE ORAÇÃO</a:t>
            </a:r>
          </a:p>
        </p:txBody>
      </p:sp>
      <p:pic>
        <p:nvPicPr>
          <p:cNvPr id="22" name="Imagem 21"/>
          <p:cNvPicPr>
            <a:picLocks noChangeAspect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392" y="3162476"/>
            <a:ext cx="609116" cy="609116"/>
          </a:xfrm>
          <a:prstGeom prst="rect">
            <a:avLst/>
          </a:prstGeom>
        </p:spPr>
      </p:pic>
      <p:sp>
        <p:nvSpPr>
          <p:cNvPr id="23" name="CaixaDeTexto 22"/>
          <p:cNvSpPr txBox="1"/>
          <p:nvPr/>
        </p:nvSpPr>
        <p:spPr>
          <a:xfrm>
            <a:off x="8464140" y="4655284"/>
            <a:ext cx="206098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457200">
              <a:defRPr/>
            </a:pPr>
            <a:r>
              <a:rPr lang="pt-BR" dirty="0"/>
              <a:t>Oremos para que venhamos a exercer com excelência o ministério confiado aos santos.</a:t>
            </a:r>
            <a:endParaRPr lang="pt-BR" dirty="0">
              <a:solidFill>
                <a:prstClr val="white"/>
              </a:solidFill>
            </a:endParaRPr>
          </a:p>
        </p:txBody>
      </p:sp>
      <p:pic>
        <p:nvPicPr>
          <p:cNvPr id="24" name="Imagem 23"/>
          <p:cNvPicPr>
            <a:picLocks noChangeAspect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932" y="2971622"/>
            <a:ext cx="860646" cy="860646"/>
          </a:xfrm>
          <a:prstGeom prst="rect">
            <a:avLst/>
          </a:prstGeom>
        </p:spPr>
      </p:pic>
      <p:sp>
        <p:nvSpPr>
          <p:cNvPr id="25" name="CaixaDeTexto 24">
            <a:extLst>
              <a:ext uri="{FF2B5EF4-FFF2-40B4-BE49-F238E27FC236}">
                <a16:creationId xmlns:a16="http://schemas.microsoft.com/office/drawing/2014/main" id="{AFDBC0CC-8AA0-4FA7-BEF4-2326FBBABBB4}"/>
              </a:ext>
            </a:extLst>
          </p:cNvPr>
          <p:cNvSpPr txBox="1"/>
          <p:nvPr/>
        </p:nvSpPr>
        <p:spPr>
          <a:xfrm>
            <a:off x="9264116" y="4235320"/>
            <a:ext cx="5276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b="1" i="0" dirty="0">
                <a:solidFill>
                  <a:srgbClr val="3F3757"/>
                </a:solidFill>
                <a:effectLst/>
                <a:latin typeface="Nunito Sans"/>
              </a:rPr>
              <a:t>🙏</a:t>
            </a:r>
            <a:endParaRPr lang="pt-BR" dirty="0"/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DBFD564C-5BDB-4E9A-AD7E-1EA84890A8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3366" y="1042357"/>
            <a:ext cx="3770750" cy="2762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6747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  <p:bldP spid="13" grpId="0" animBg="1"/>
      <p:bldP spid="17" grpId="0" animBg="1"/>
      <p:bldP spid="18" grpId="0" animBg="1"/>
      <p:bldP spid="21" grpId="0" animBg="1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INTRODUÇÃO</a:t>
            </a:r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0259044"/>
              </p:ext>
            </p:extLst>
          </p:nvPr>
        </p:nvGraphicFramePr>
        <p:xfrm>
          <a:off x="2209346" y="1732451"/>
          <a:ext cx="7765322" cy="44683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Imagem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1064" y="4464557"/>
            <a:ext cx="1576972" cy="1576972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4278754" y="4343401"/>
            <a:ext cx="3626506" cy="646331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pt-BR" sz="3600" dirty="0"/>
              <a:t>PONTO CHAVE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3530783" y="5148977"/>
            <a:ext cx="52988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/>
              <a:t> </a:t>
            </a:r>
            <a:r>
              <a:rPr lang="pt-BR" b="1" i="0" dirty="0">
                <a:solidFill>
                  <a:srgbClr val="356884"/>
                </a:solidFill>
                <a:effectLst/>
                <a:latin typeface="Nunito Sans"/>
              </a:rPr>
              <a:t>"Deus se estabelece no meio do Seu povo objetivando o relacionamento".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22841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CEB41C5C-0F34-4DDA-9D7C-5E717F35F6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384" y="303591"/>
            <a:ext cx="4334256" cy="58967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0" cap="sq" cmpd="thinThick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94360" y="640263"/>
            <a:ext cx="3822192" cy="1344975"/>
          </a:xfrm>
        </p:spPr>
        <p:txBody>
          <a:bodyPr>
            <a:normAutofit fontScale="90000"/>
          </a:bodyPr>
          <a:lstStyle/>
          <a:p>
            <a:pPr marL="742950" indent="-742950">
              <a:buFont typeface="+mj-lt"/>
              <a:buAutoNum type="arabicPeriod"/>
            </a:pPr>
            <a:r>
              <a:rPr lang="pt-BR" sz="3600" dirty="0">
                <a:solidFill>
                  <a:schemeClr val="bg1"/>
                </a:solidFill>
              </a:rPr>
              <a:t>O SACERDOTE É UM VOCACIONADO</a:t>
            </a: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57E1E5E6-F385-4E9C-B201-BA5BDE5CAD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04088" y="2050687"/>
            <a:ext cx="3685032" cy="0"/>
          </a:xfrm>
          <a:prstGeom prst="line">
            <a:avLst/>
          </a:prstGeom>
          <a:ln w="22225">
            <a:solidFill>
              <a:srgbClr val="E7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93610" y="2121763"/>
            <a:ext cx="3822192" cy="3773010"/>
          </a:xfrm>
        </p:spPr>
        <p:txBody>
          <a:bodyPr>
            <a:normAutofit/>
          </a:bodyPr>
          <a:lstStyle/>
          <a:p>
            <a:pPr marL="494100" indent="-457200">
              <a:buFont typeface="+mj-lt"/>
              <a:buAutoNum type="arabicPeriod"/>
            </a:pPr>
            <a:r>
              <a:rPr lang="pt-BR" sz="2400" dirty="0">
                <a:solidFill>
                  <a:schemeClr val="bg1"/>
                </a:solidFill>
              </a:rPr>
              <a:t>No A.T Deus vocaciona pessoas para obra especifica;</a:t>
            </a:r>
          </a:p>
          <a:p>
            <a:pPr marL="494100" indent="-457200">
              <a:buFont typeface="+mj-lt"/>
              <a:buAutoNum type="arabicPeriod"/>
            </a:pPr>
            <a:r>
              <a:rPr lang="pt-BR" sz="2400" dirty="0">
                <a:solidFill>
                  <a:schemeClr val="bg1"/>
                </a:solidFill>
              </a:rPr>
              <a:t>O Sacerdócio era um oficio que exigia a unção</a:t>
            </a:r>
          </a:p>
          <a:p>
            <a:pPr marL="36900" indent="0">
              <a:buNone/>
            </a:pPr>
            <a:endParaRPr lang="pt-BR" sz="2000" dirty="0">
              <a:solidFill>
                <a:schemeClr val="bg1"/>
              </a:solidFill>
            </a:endParaRPr>
          </a:p>
          <a:p>
            <a:pPr marL="494100" indent="-457200"/>
            <a:endParaRPr lang="pt-BR" sz="2000" dirty="0">
              <a:solidFill>
                <a:schemeClr val="bg1"/>
              </a:solidFill>
            </a:endParaRPr>
          </a:p>
        </p:txBody>
      </p:sp>
      <p:pic>
        <p:nvPicPr>
          <p:cNvPr id="2052" name="Picture 4" descr="Blog;Mulher Virtuosa: Conhecendo a Bíblia;o livro de Êxodo ;capítulo 39  versículo 1 ao 43&amp;#39;As vestes dos sacerdotes&amp;#39;">
            <a:extLst>
              <a:ext uri="{FF2B5EF4-FFF2-40B4-BE49-F238E27FC236}">
                <a16:creationId xmlns:a16="http://schemas.microsoft.com/office/drawing/2014/main" id="{65B1702B-83B3-4F7A-AC47-CC55AB050F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0739" y="622774"/>
            <a:ext cx="5238991" cy="6014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5787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ED6145CC-533A-4079-9B46-708B88708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1. 1.O que é o sacerdócio?</a:t>
            </a:r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67229C49-5900-43CA-8078-15110F895F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6612" y="1506140"/>
            <a:ext cx="5157787" cy="480332"/>
          </a:xfrm>
        </p:spPr>
        <p:txBody>
          <a:bodyPr>
            <a:normAutofit/>
          </a:bodyPr>
          <a:lstStyle/>
          <a:p>
            <a:r>
              <a:rPr lang="pt-BR" dirty="0"/>
              <a:t>1.1.  O que é o sacerdócio?</a:t>
            </a:r>
          </a:p>
        </p:txBody>
      </p:sp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89789D2C-C017-4715-A913-85101CA5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066385"/>
          </a:xfrm>
        </p:spPr>
        <p:txBody>
          <a:bodyPr>
            <a:normAutofit fontScale="77500" lnSpcReduction="20000"/>
          </a:bodyPr>
          <a:lstStyle/>
          <a:p>
            <a:r>
              <a:rPr lang="pt-BR" dirty="0"/>
              <a:t>Antes do êxodo pera exercido pelo chefe de família;</a:t>
            </a:r>
          </a:p>
          <a:p>
            <a:r>
              <a:rPr lang="pt-BR" dirty="0"/>
              <a:t>Quando se instaurou o Tabernáculo tal função necessitou de uma pessoa específica;</a:t>
            </a:r>
          </a:p>
          <a:p>
            <a:r>
              <a:rPr lang="pt-BR" dirty="0"/>
              <a:t>Erva vitalício e hereditário;</a:t>
            </a:r>
          </a:p>
          <a:p>
            <a:r>
              <a:rPr lang="pt-BR" dirty="0"/>
              <a:t>Hoje, Deus tem separado homens para tal cargo para o cuidado da igreja;</a:t>
            </a:r>
          </a:p>
          <a:p>
            <a:r>
              <a:rPr lang="pt-BR" dirty="0"/>
              <a:t>No entanto, todos somos sacerdotes, individualmente falando;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A0CDD807-3887-4A75-935F-4484FE789C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096000" y="1506140"/>
            <a:ext cx="5183188" cy="518603"/>
          </a:xfrm>
        </p:spPr>
        <p:txBody>
          <a:bodyPr/>
          <a:lstStyle/>
          <a:p>
            <a:r>
              <a:rPr lang="pt-BR" dirty="0"/>
              <a:t>1.2.  Arão, o Sumo sacerdote</a:t>
            </a:r>
          </a:p>
        </p:txBody>
      </p:sp>
      <p:sp>
        <p:nvSpPr>
          <p:cNvPr id="15" name="Espaço Reservado para Conteúdo 14">
            <a:extLst>
              <a:ext uri="{FF2B5EF4-FFF2-40B4-BE49-F238E27FC236}">
                <a16:creationId xmlns:a16="http://schemas.microsoft.com/office/drawing/2014/main" id="{C4C3E048-8406-477C-B243-846BECD9FE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15670" y="1986472"/>
            <a:ext cx="5183188" cy="3684588"/>
          </a:xfrm>
        </p:spPr>
        <p:txBody>
          <a:bodyPr>
            <a:normAutofit fontScale="77500" lnSpcReduction="20000"/>
          </a:bodyPr>
          <a:lstStyle/>
          <a:p>
            <a:r>
              <a:rPr lang="pt-BR" dirty="0"/>
              <a:t>Arão foi o primeiro sumo sacerdote, a ele caberia:</a:t>
            </a:r>
          </a:p>
          <a:p>
            <a:r>
              <a:rPr lang="pt-BR" dirty="0"/>
              <a:t>Fazer sacrifícios pelo povo;</a:t>
            </a:r>
          </a:p>
          <a:p>
            <a:r>
              <a:rPr lang="pt-BR" dirty="0"/>
              <a:t>Consultar Urim e Tumim;</a:t>
            </a:r>
          </a:p>
          <a:p>
            <a:r>
              <a:rPr lang="pt-BR" dirty="0"/>
              <a:t>Entrar no Santo dos Santos;</a:t>
            </a:r>
          </a:p>
          <a:p>
            <a:r>
              <a:rPr lang="pt-BR" dirty="0"/>
              <a:t>Grande foi a sua responsabilidade!</a:t>
            </a:r>
          </a:p>
          <a:p>
            <a:r>
              <a:rPr lang="pt-BR" dirty="0"/>
              <a:t>No N.T. Jesus apresentado como o Sumo Sacerdote, pois, diferentemente de qualquer outro homem, ele jamais pecou (</a:t>
            </a:r>
            <a:r>
              <a:rPr lang="pt-BR" dirty="0" err="1"/>
              <a:t>Hb</a:t>
            </a:r>
            <a:r>
              <a:rPr lang="pt-BR" dirty="0"/>
              <a:t>. 4.15)</a:t>
            </a:r>
          </a:p>
        </p:txBody>
      </p:sp>
    </p:spTree>
    <p:extLst>
      <p:ext uri="{BB962C8B-B14F-4D97-AF65-F5344CB8AC3E}">
        <p14:creationId xmlns:p14="http://schemas.microsoft.com/office/powerpoint/2010/main" val="2681892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uiExpand="1" build="p"/>
      <p:bldP spid="5" grpId="0" build="p"/>
      <p:bldP spid="15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8" name="Rectangle 77">
            <a:extLst>
              <a:ext uri="{FF2B5EF4-FFF2-40B4-BE49-F238E27FC236}">
                <a16:creationId xmlns:a16="http://schemas.microsoft.com/office/drawing/2014/main" id="{33CD251C-A887-4D2F-925B-FC09719853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B19D093C-27FB-4032-B282-42C4563F2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94548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67290" y="1780661"/>
            <a:ext cx="3582073" cy="1463472"/>
          </a:xfrm>
        </p:spPr>
        <p:txBody>
          <a:bodyPr anchor="t">
            <a:normAutofit/>
          </a:bodyPr>
          <a:lstStyle/>
          <a:p>
            <a:r>
              <a:rPr lang="pt-BR" sz="3000" dirty="0">
                <a:solidFill>
                  <a:schemeClr val="bg1"/>
                </a:solidFill>
              </a:rPr>
              <a:t>2. O VESTUÁRIO SACERDOTAL</a:t>
            </a:r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35EE815E-1BD3-4777-B652-6D98825BF6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67290" y="681628"/>
            <a:ext cx="1128382" cy="847206"/>
            <a:chOff x="668003" y="1684057"/>
            <a:chExt cx="1128382" cy="847206"/>
          </a:xfrm>
        </p:grpSpPr>
        <p:sp>
          <p:nvSpPr>
            <p:cNvPr id="83" name="Freeform 5">
              <a:extLst>
                <a:ext uri="{FF2B5EF4-FFF2-40B4-BE49-F238E27FC236}">
                  <a16:creationId xmlns:a16="http://schemas.microsoft.com/office/drawing/2014/main" id="{E6692982-4A7D-4392-87CD-F0CD4B027D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8003" y="1935883"/>
              <a:ext cx="675351" cy="595380"/>
            </a:xfrm>
            <a:custGeom>
              <a:avLst/>
              <a:gdLst>
                <a:gd name="T0" fmla="*/ 225 w 785"/>
                <a:gd name="T1" fmla="*/ 692 h 692"/>
                <a:gd name="T2" fmla="*/ 177 w 785"/>
                <a:gd name="T3" fmla="*/ 665 h 692"/>
                <a:gd name="T4" fmla="*/ 9 w 785"/>
                <a:gd name="T5" fmla="*/ 374 h 692"/>
                <a:gd name="T6" fmla="*/ 9 w 785"/>
                <a:gd name="T7" fmla="*/ 318 h 692"/>
                <a:gd name="T8" fmla="*/ 177 w 785"/>
                <a:gd name="T9" fmla="*/ 27 h 692"/>
                <a:gd name="T10" fmla="*/ 225 w 785"/>
                <a:gd name="T11" fmla="*/ 0 h 692"/>
                <a:gd name="T12" fmla="*/ 561 w 785"/>
                <a:gd name="T13" fmla="*/ 0 h 692"/>
                <a:gd name="T14" fmla="*/ 609 w 785"/>
                <a:gd name="T15" fmla="*/ 27 h 692"/>
                <a:gd name="T16" fmla="*/ 777 w 785"/>
                <a:gd name="T17" fmla="*/ 318 h 692"/>
                <a:gd name="T18" fmla="*/ 777 w 785"/>
                <a:gd name="T19" fmla="*/ 374 h 692"/>
                <a:gd name="T20" fmla="*/ 609 w 785"/>
                <a:gd name="T21" fmla="*/ 665 h 692"/>
                <a:gd name="T22" fmla="*/ 561 w 785"/>
                <a:gd name="T23" fmla="*/ 692 h 692"/>
                <a:gd name="T24" fmla="*/ 225 w 785"/>
                <a:gd name="T25" fmla="*/ 692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5" h="692">
                  <a:moveTo>
                    <a:pt x="225" y="692"/>
                  </a:moveTo>
                  <a:cubicBezTo>
                    <a:pt x="207" y="692"/>
                    <a:pt x="185" y="680"/>
                    <a:pt x="177" y="66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58"/>
                    <a:pt x="0" y="334"/>
                    <a:pt x="9" y="318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85" y="12"/>
                    <a:pt x="207" y="0"/>
                    <a:pt x="225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78" y="0"/>
                    <a:pt x="600" y="12"/>
                    <a:pt x="609" y="27"/>
                  </a:cubicBezTo>
                  <a:cubicBezTo>
                    <a:pt x="777" y="318"/>
                    <a:pt x="777" y="318"/>
                    <a:pt x="777" y="318"/>
                  </a:cubicBezTo>
                  <a:cubicBezTo>
                    <a:pt x="785" y="334"/>
                    <a:pt x="785" y="358"/>
                    <a:pt x="777" y="374"/>
                  </a:cubicBezTo>
                  <a:cubicBezTo>
                    <a:pt x="609" y="665"/>
                    <a:pt x="609" y="665"/>
                    <a:pt x="609" y="665"/>
                  </a:cubicBezTo>
                  <a:cubicBezTo>
                    <a:pt x="600" y="680"/>
                    <a:pt x="578" y="692"/>
                    <a:pt x="561" y="692"/>
                  </a:cubicBezTo>
                  <a:lnTo>
                    <a:pt x="225" y="692"/>
                  </a:lnTo>
                  <a:close/>
                </a:path>
              </a:pathLst>
            </a:custGeom>
            <a:noFill/>
            <a:ln w="28575" cmpd="sng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5">
              <a:extLst>
                <a:ext uri="{FF2B5EF4-FFF2-40B4-BE49-F238E27FC236}">
                  <a16:creationId xmlns:a16="http://schemas.microsoft.com/office/drawing/2014/main" id="{196485F7-F277-4123-AC53-98EA4C85877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45893" y="1684057"/>
              <a:ext cx="550492" cy="485306"/>
            </a:xfrm>
            <a:custGeom>
              <a:avLst/>
              <a:gdLst>
                <a:gd name="T0" fmla="*/ 225 w 785"/>
                <a:gd name="T1" fmla="*/ 692 h 692"/>
                <a:gd name="T2" fmla="*/ 177 w 785"/>
                <a:gd name="T3" fmla="*/ 665 h 692"/>
                <a:gd name="T4" fmla="*/ 9 w 785"/>
                <a:gd name="T5" fmla="*/ 374 h 692"/>
                <a:gd name="T6" fmla="*/ 9 w 785"/>
                <a:gd name="T7" fmla="*/ 318 h 692"/>
                <a:gd name="T8" fmla="*/ 177 w 785"/>
                <a:gd name="T9" fmla="*/ 27 h 692"/>
                <a:gd name="T10" fmla="*/ 225 w 785"/>
                <a:gd name="T11" fmla="*/ 0 h 692"/>
                <a:gd name="T12" fmla="*/ 561 w 785"/>
                <a:gd name="T13" fmla="*/ 0 h 692"/>
                <a:gd name="T14" fmla="*/ 609 w 785"/>
                <a:gd name="T15" fmla="*/ 27 h 692"/>
                <a:gd name="T16" fmla="*/ 777 w 785"/>
                <a:gd name="T17" fmla="*/ 318 h 692"/>
                <a:gd name="T18" fmla="*/ 777 w 785"/>
                <a:gd name="T19" fmla="*/ 374 h 692"/>
                <a:gd name="T20" fmla="*/ 609 w 785"/>
                <a:gd name="T21" fmla="*/ 665 h 692"/>
                <a:gd name="T22" fmla="*/ 561 w 785"/>
                <a:gd name="T23" fmla="*/ 692 h 692"/>
                <a:gd name="T24" fmla="*/ 225 w 785"/>
                <a:gd name="T25" fmla="*/ 692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5" h="692">
                  <a:moveTo>
                    <a:pt x="225" y="692"/>
                  </a:moveTo>
                  <a:cubicBezTo>
                    <a:pt x="207" y="692"/>
                    <a:pt x="185" y="680"/>
                    <a:pt x="177" y="66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58"/>
                    <a:pt x="0" y="334"/>
                    <a:pt x="9" y="318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85" y="12"/>
                    <a:pt x="207" y="0"/>
                    <a:pt x="225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78" y="0"/>
                    <a:pt x="600" y="12"/>
                    <a:pt x="609" y="27"/>
                  </a:cubicBezTo>
                  <a:cubicBezTo>
                    <a:pt x="777" y="318"/>
                    <a:pt x="777" y="318"/>
                    <a:pt x="777" y="318"/>
                  </a:cubicBezTo>
                  <a:cubicBezTo>
                    <a:pt x="785" y="334"/>
                    <a:pt x="785" y="358"/>
                    <a:pt x="777" y="374"/>
                  </a:cubicBezTo>
                  <a:cubicBezTo>
                    <a:pt x="609" y="665"/>
                    <a:pt x="609" y="665"/>
                    <a:pt x="609" y="665"/>
                  </a:cubicBezTo>
                  <a:cubicBezTo>
                    <a:pt x="600" y="680"/>
                    <a:pt x="578" y="692"/>
                    <a:pt x="561" y="692"/>
                  </a:cubicBezTo>
                  <a:lnTo>
                    <a:pt x="225" y="692"/>
                  </a:lnTo>
                  <a:close/>
                </a:path>
              </a:pathLst>
            </a:custGeom>
            <a:noFill/>
            <a:ln w="28575" cmpd="sng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767290" y="3383121"/>
            <a:ext cx="3582072" cy="2793251"/>
          </a:xfrm>
        </p:spPr>
        <p:txBody>
          <a:bodyPr anchor="t">
            <a:normAutofit/>
          </a:bodyPr>
          <a:lstStyle/>
          <a:p>
            <a:pPr marL="494100" indent="-457200">
              <a:buFont typeface="+mj-lt"/>
              <a:buAutoNum type="arabicPeriod"/>
            </a:pPr>
            <a:r>
              <a:rPr lang="pt-BR" sz="2000" dirty="0">
                <a:solidFill>
                  <a:schemeClr val="bg1"/>
                </a:solidFill>
              </a:rPr>
              <a:t>Neste tópico veremos a roupa do sacerdote e o que elas demonstram</a:t>
            </a:r>
          </a:p>
          <a:p>
            <a:pPr marL="36900" indent="0">
              <a:buNone/>
            </a:pPr>
            <a:endParaRPr lang="pt-BR" sz="2000" dirty="0">
              <a:solidFill>
                <a:schemeClr val="bg1"/>
              </a:solidFill>
            </a:endParaRPr>
          </a:p>
          <a:p>
            <a:pPr marL="494100" indent="-457200">
              <a:buFont typeface="+mj-lt"/>
              <a:buAutoNum type="arabicPeriod"/>
            </a:pPr>
            <a:endParaRPr lang="pt-BR" sz="2000" dirty="0">
              <a:solidFill>
                <a:schemeClr val="bg1"/>
              </a:solidFill>
            </a:endParaRPr>
          </a:p>
          <a:p>
            <a:pPr marL="494100" indent="-457200"/>
            <a:endParaRPr lang="pt-BR" sz="2000" dirty="0">
              <a:solidFill>
                <a:schemeClr val="bg1"/>
              </a:solidFill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40BBB96F-C01B-452D-9A24-190F070B91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8586" y="1500187"/>
            <a:ext cx="642937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729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rdósia">
  <a:themeElements>
    <a:clrScheme name="Ardósia">
      <a:dk1>
        <a:sysClr val="windowText" lastClr="000000"/>
      </a:dk1>
      <a:lt1>
        <a:sysClr val="window" lastClr="FFFFFF"/>
      </a:lt1>
      <a:dk2>
        <a:srgbClr val="212123"/>
      </a:dk2>
      <a:lt2>
        <a:srgbClr val="DADADA"/>
      </a:lt2>
      <a:accent1>
        <a:srgbClr val="BC451B"/>
      </a:accent1>
      <a:accent2>
        <a:srgbClr val="D3BA68"/>
      </a:accent2>
      <a:accent3>
        <a:srgbClr val="BB8640"/>
      </a:accent3>
      <a:accent4>
        <a:srgbClr val="AD9277"/>
      </a:accent4>
      <a:accent5>
        <a:srgbClr val="A55A43"/>
      </a:accent5>
      <a:accent6>
        <a:srgbClr val="AD9D7B"/>
      </a:accent6>
      <a:hlink>
        <a:srgbClr val="E98052"/>
      </a:hlink>
      <a:folHlink>
        <a:srgbClr val="F4B69B"/>
      </a:folHlink>
    </a:clrScheme>
    <a:fontScheme name="Ardósia">
      <a:maj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rdósia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" id="{C3F70B94-7CE9-428E-ADC1-3269CC2C3385}" vid="{3F2DE9A5-64E6-437C-A389-CC4477E817E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</TotalTime>
  <Words>748</Words>
  <Application>Microsoft Office PowerPoint</Application>
  <PresentationFormat>Widescreen</PresentationFormat>
  <Paragraphs>84</Paragraphs>
  <Slides>16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8</vt:i4>
      </vt:variant>
      <vt:variant>
        <vt:lpstr>Tema</vt:lpstr>
      </vt:variant>
      <vt:variant>
        <vt:i4>2</vt:i4>
      </vt:variant>
      <vt:variant>
        <vt:lpstr>Títulos de slides</vt:lpstr>
      </vt:variant>
      <vt:variant>
        <vt:i4>16</vt:i4>
      </vt:variant>
    </vt:vector>
  </HeadingPairs>
  <TitlesOfParts>
    <vt:vector size="26" baseType="lpstr">
      <vt:lpstr>Abadi</vt:lpstr>
      <vt:lpstr>Arial</vt:lpstr>
      <vt:lpstr>Calibri</vt:lpstr>
      <vt:lpstr>Calibri Light</vt:lpstr>
      <vt:lpstr>Calisto MT</vt:lpstr>
      <vt:lpstr>Georgia</vt:lpstr>
      <vt:lpstr>Nunito Sans</vt:lpstr>
      <vt:lpstr>Wingdings 2</vt:lpstr>
      <vt:lpstr>Tema do Office</vt:lpstr>
      <vt:lpstr>Ardósia</vt:lpstr>
      <vt:lpstr>Lição 3  A pessoa do Sumo Sacerdote</vt:lpstr>
      <vt:lpstr>Dica de leitura</vt:lpstr>
      <vt:lpstr>Apresentação do PowerPoint</vt:lpstr>
      <vt:lpstr>Você quer um curso sobre Tabernáculo?</vt:lpstr>
      <vt:lpstr>Lição 3 A Pessoa do Sumo Sacerdote</vt:lpstr>
      <vt:lpstr>INTRODUÇÃO</vt:lpstr>
      <vt:lpstr>O SACERDOTE É UM VOCACIONADO</vt:lpstr>
      <vt:lpstr>1. 1.O que é o sacerdócio?</vt:lpstr>
      <vt:lpstr>2. O VESTUÁRIO SACERDOTAL</vt:lpstr>
      <vt:lpstr>2. O VESTUÁRIO SACERDOTAL</vt:lpstr>
      <vt:lpstr>3. A consagração do sumo sacerdote</vt:lpstr>
      <vt:lpstr>3. A consagração do sumo sacerdote</vt:lpstr>
      <vt:lpstr>Conclusão</vt:lpstr>
      <vt:lpstr>Apresentação do PowerPoint</vt:lpstr>
      <vt:lpstr>Apresentação do PowerPoint</vt:lpstr>
      <vt:lpstr>Acesse nas redes sociais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Lição 1. A casa de Deus no deserto</dc:title>
  <dc:creator>Julio César Pereira</dc:creator>
  <cp:lastModifiedBy>Julio César Pereira</cp:lastModifiedBy>
  <cp:revision>23</cp:revision>
  <dcterms:created xsi:type="dcterms:W3CDTF">2021-07-01T23:48:49Z</dcterms:created>
  <dcterms:modified xsi:type="dcterms:W3CDTF">2021-07-16T14:42:24Z</dcterms:modified>
</cp:coreProperties>
</file>